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6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2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774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56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9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3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6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1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3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7AD87C-BCD0-4DB7-9969-64280A54BDF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49F96D-2A9B-4A34-B999-6DC9EB9AF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406770"/>
            <a:ext cx="8689976" cy="4093698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نام خدا </a:t>
            </a:r>
            <a:endParaRPr lang="en-US" sz="36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sz="36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en-US" sz="36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en-US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l" rtl="1"/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جلسه </a:t>
            </a:r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دوم </a:t>
            </a:r>
            <a:endParaRPr lang="fa-IR" sz="36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15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058194"/>
            <a:ext cx="9982200" cy="2505075"/>
          </a:xfrm>
        </p:spPr>
      </p:pic>
    </p:spTree>
    <p:extLst>
      <p:ext uri="{BB962C8B-B14F-4D97-AF65-F5344CB8AC3E}">
        <p14:creationId xmlns:p14="http://schemas.microsoft.com/office/powerpoint/2010/main" val="13562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75250"/>
            <a:ext cx="10363826" cy="5115950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سيستمهاي متداول انگليسي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British </a:t>
            </a:r>
            <a:r>
              <a:rPr lang="en-US" cap="none" dirty="0" err="1" smtClean="0">
                <a:cs typeface="B Nazanin" panose="00000400000000000000" pitchFamily="2" charset="-78"/>
              </a:rPr>
              <a:t>Gravitional</a:t>
            </a:r>
            <a:r>
              <a:rPr lang="en-US" cap="none" dirty="0" smtClean="0">
                <a:cs typeface="B Nazanin" panose="00000400000000000000" pitchFamily="2" charset="-78"/>
              </a:rPr>
              <a:t> System (BG)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743075"/>
            <a:ext cx="76390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01858"/>
            <a:ext cx="10363826" cy="4989341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دستگاه مهندسي انگليسي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en-US" cap="none" dirty="0" smtClean="0">
                <a:cs typeface="B Nazanin" panose="00000400000000000000" pitchFamily="2" charset="-78"/>
              </a:rPr>
              <a:t>English Engineering(EE)System 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962150"/>
            <a:ext cx="87249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56604"/>
            <a:ext cx="10363826" cy="4834596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ضرايب تبديل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54" y="1664164"/>
            <a:ext cx="6400800" cy="341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60" y="2287355"/>
            <a:ext cx="65341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1858" y="618978"/>
            <a:ext cx="10475742" cy="5514536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تنش برشي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تنش برشي عبارتست از تقسيم نيروي برشي بر </a:t>
            </a:r>
            <a:r>
              <a:rPr lang="fa-IR" dirty="0" smtClean="0">
                <a:cs typeface="B Nazanin" panose="00000400000000000000" pitchFamily="2" charset="-78"/>
              </a:rPr>
              <a:t>سطح.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ايـن </a:t>
            </a:r>
            <a:r>
              <a:rPr lang="fa-IR" dirty="0" smtClean="0">
                <a:cs typeface="B Nazanin" panose="00000400000000000000" pitchFamily="2" charset="-78"/>
              </a:rPr>
              <a:t>نيـروي برشي</a:t>
            </a:r>
            <a:r>
              <a:rPr lang="fa-IR" dirty="0">
                <a:cs typeface="B Nazanin" panose="00000400000000000000" pitchFamily="2" charset="-78"/>
              </a:rPr>
              <a:t>، مولفه مماسي نيرو بر سطح ميباشد.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تنش برشي در يك نقطه، حد نيروي </a:t>
            </a:r>
            <a:r>
              <a:rPr lang="fa-IR" dirty="0" smtClean="0">
                <a:cs typeface="B Nazanin" panose="00000400000000000000" pitchFamily="2" charset="-78"/>
              </a:rPr>
              <a:t>برشـي وارد </a:t>
            </a:r>
            <a:r>
              <a:rPr lang="fa-IR" dirty="0">
                <a:cs typeface="B Nazanin" panose="00000400000000000000" pitchFamily="2" charset="-78"/>
              </a:rPr>
              <a:t>بر سطح است هنگاميكه اين سطح به قدر كافي كوچك گردد و به يك نقطه </a:t>
            </a:r>
            <a:r>
              <a:rPr lang="fa-IR" dirty="0" smtClean="0">
                <a:cs typeface="B Nazanin" panose="00000400000000000000" pitchFamily="2" charset="-78"/>
              </a:rPr>
              <a:t>تبديل شود.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درسيالات در حال حركت، تنش برشي كه ناشي از نيروي برشي اسـت، </a:t>
            </a:r>
            <a:r>
              <a:rPr lang="fa-IR" dirty="0" smtClean="0">
                <a:cs typeface="B Nazanin" panose="00000400000000000000" pitchFamily="2" charset="-78"/>
              </a:rPr>
              <a:t>بوجـود مي آيد</a:t>
            </a:r>
            <a:r>
              <a:rPr lang="fa-IR" dirty="0">
                <a:cs typeface="B Nazanin" panose="00000400000000000000" pitchFamily="2" charset="-78"/>
              </a:rPr>
              <a:t>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اين تنش برشي باعث ايجاد تغيير سرعت در سيال ميشود.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اگـر قسمتي </a:t>
            </a:r>
            <a:r>
              <a:rPr lang="fa-IR" dirty="0">
                <a:cs typeface="B Nazanin" panose="00000400000000000000" pitchFamily="2" charset="-78"/>
              </a:rPr>
              <a:t>از سيال روي قسمت ديگر به علت اختلاف سرعت بلغزد باعث تغييـر شـكل </a:t>
            </a:r>
            <a:r>
              <a:rPr lang="fa-IR" dirty="0" smtClean="0">
                <a:cs typeface="B Nazanin" panose="00000400000000000000" pitchFamily="2" charset="-78"/>
              </a:rPr>
              <a:t>و بهم </a:t>
            </a:r>
            <a:r>
              <a:rPr lang="fa-IR" dirty="0">
                <a:cs typeface="B Nazanin" panose="00000400000000000000" pitchFamily="2" charset="-78"/>
              </a:rPr>
              <a:t>خوردن شكل اوليه سيال و در نتيجه ايجاد تنش برشي ميگردد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اگر لايه هاي </a:t>
            </a:r>
            <a:r>
              <a:rPr lang="fa-IR" dirty="0">
                <a:cs typeface="B Nazanin" panose="00000400000000000000" pitchFamily="2" charset="-78"/>
              </a:rPr>
              <a:t>سيال سرعت يكنواخت و مشابه داشته باشند هيچگونه تنش برشي ايجاد </a:t>
            </a:r>
            <a:r>
              <a:rPr lang="fa-IR" dirty="0" smtClean="0">
                <a:cs typeface="B Nazanin" panose="00000400000000000000" pitchFamily="2" charset="-78"/>
              </a:rPr>
              <a:t>نشده و لايه هاي </a:t>
            </a:r>
            <a:r>
              <a:rPr lang="fa-IR" dirty="0">
                <a:cs typeface="B Nazanin" panose="00000400000000000000" pitchFamily="2" charset="-78"/>
              </a:rPr>
              <a:t>سيال نسبت به هم در حالت سكون قرار </a:t>
            </a:r>
            <a:r>
              <a:rPr lang="fa-IR" dirty="0" smtClean="0">
                <a:cs typeface="B Nazanin" panose="00000400000000000000" pitchFamily="2" charset="-78"/>
              </a:rPr>
              <a:t>دارند.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42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04911"/>
            <a:ext cx="10363826" cy="5584873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ويسكوزيته يا گرانروي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ویسکوزیته </a:t>
            </a:r>
            <a:r>
              <a:rPr lang="fa-IR" dirty="0">
                <a:cs typeface="B Nazanin" panose="00000400000000000000" pitchFamily="2" charset="-78"/>
              </a:rPr>
              <a:t>يك خاصيت سيال است كه مقاومت در برابر حركت سـيال را نشـان </a:t>
            </a:r>
            <a:r>
              <a:rPr lang="fa-IR" dirty="0" smtClean="0">
                <a:cs typeface="B Nazanin" panose="00000400000000000000" pitchFamily="2" charset="-78"/>
              </a:rPr>
              <a:t>مـيدهـدو سبب </a:t>
            </a:r>
            <a:r>
              <a:rPr lang="fa-IR" dirty="0">
                <a:cs typeface="B Nazanin" panose="00000400000000000000" pitchFamily="2" charset="-78"/>
              </a:rPr>
              <a:t>چسبندگي قشرهاي مختلف سيال ضـمن حركـت مـيشـود.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ویسکوزیته در </a:t>
            </a:r>
            <a:r>
              <a:rPr lang="fa-IR" dirty="0">
                <a:cs typeface="B Nazanin" panose="00000400000000000000" pitchFamily="2" charset="-78"/>
              </a:rPr>
              <a:t>سـيالات همانند اصطكاك در اجسام صلب </a:t>
            </a:r>
            <a:r>
              <a:rPr lang="fa-IR" dirty="0" smtClean="0">
                <a:cs typeface="B Nazanin" panose="00000400000000000000" pitchFamily="2" charset="-78"/>
              </a:rPr>
              <a:t>مي باشد</a:t>
            </a:r>
            <a:r>
              <a:rPr lang="fa-IR" dirty="0">
                <a:cs typeface="B Nazanin" panose="00000400000000000000" pitchFamily="2" charset="-78"/>
              </a:rPr>
              <a:t>، با اين تفاوت كه اثـر </a:t>
            </a:r>
            <a:r>
              <a:rPr lang="fa-IR" dirty="0" smtClean="0">
                <a:cs typeface="B Nazanin" panose="00000400000000000000" pitchFamily="2" charset="-78"/>
              </a:rPr>
              <a:t>ویسکوزیته، </a:t>
            </a:r>
            <a:r>
              <a:rPr lang="fa-IR" dirty="0">
                <a:cs typeface="B Nazanin" panose="00000400000000000000" pitchFamily="2" charset="-78"/>
              </a:rPr>
              <a:t>فقـط </a:t>
            </a:r>
            <a:r>
              <a:rPr lang="fa-IR" dirty="0" smtClean="0">
                <a:cs typeface="B Nazanin" panose="00000400000000000000" pitchFamily="2" charset="-78"/>
              </a:rPr>
              <a:t>هنگـام حركت لايه هاي </a:t>
            </a:r>
            <a:r>
              <a:rPr lang="fa-IR" dirty="0">
                <a:cs typeface="B Nazanin" panose="00000400000000000000" pitchFamily="2" charset="-78"/>
              </a:rPr>
              <a:t>سيال بر روي هم در سيال پديدارمي </a:t>
            </a:r>
            <a:r>
              <a:rPr lang="fa-IR" dirty="0" smtClean="0">
                <a:cs typeface="B Nazanin" panose="00000400000000000000" pitchFamily="2" charset="-78"/>
              </a:rPr>
              <a:t>شود.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ویسکوزیته </a:t>
            </a:r>
            <a:r>
              <a:rPr lang="fa-IR" dirty="0">
                <a:cs typeface="B Nazanin" panose="00000400000000000000" pitchFamily="2" charset="-78"/>
              </a:rPr>
              <a:t>عامل اصلي انتقال مومنتم </a:t>
            </a:r>
            <a:r>
              <a:rPr lang="fa-IR" dirty="0" smtClean="0">
                <a:cs typeface="B Nazanin" panose="00000400000000000000" pitchFamily="2" charset="-78"/>
              </a:rPr>
              <a:t>درلايه هاي </a:t>
            </a:r>
            <a:r>
              <a:rPr lang="fa-IR" dirty="0">
                <a:cs typeface="B Nazanin" panose="00000400000000000000" pitchFamily="2" charset="-78"/>
              </a:rPr>
              <a:t>سيال است وهنگامي ظاهر </a:t>
            </a:r>
            <a:r>
              <a:rPr lang="fa-IR" dirty="0" smtClean="0">
                <a:cs typeface="B Nazanin" panose="00000400000000000000" pitchFamily="2" charset="-78"/>
              </a:rPr>
              <a:t>ميشود كه </a:t>
            </a:r>
            <a:r>
              <a:rPr lang="fa-IR" dirty="0">
                <a:cs typeface="B Nazanin" panose="00000400000000000000" pitchFamily="2" charset="-78"/>
              </a:rPr>
              <a:t>بين </a:t>
            </a:r>
            <a:r>
              <a:rPr lang="fa-IR" dirty="0" smtClean="0">
                <a:cs typeface="B Nazanin" panose="00000400000000000000" pitchFamily="2" charset="-78"/>
              </a:rPr>
              <a:t>لايه هاي </a:t>
            </a:r>
            <a:r>
              <a:rPr lang="fa-IR" dirty="0">
                <a:cs typeface="B Nazanin" panose="00000400000000000000" pitchFamily="2" charset="-78"/>
              </a:rPr>
              <a:t>سيال حركت نسبي </a:t>
            </a:r>
            <a:r>
              <a:rPr lang="fa-IR" dirty="0" smtClean="0">
                <a:cs typeface="B Nazanin" panose="00000400000000000000" pitchFamily="2" charset="-78"/>
              </a:rPr>
              <a:t>وجود داشته باشد.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حالت كلي </a:t>
            </a:r>
            <a:r>
              <a:rPr lang="fa-IR" dirty="0" smtClean="0">
                <a:cs typeface="B Nazanin" panose="00000400000000000000" pitchFamily="2" charset="-78"/>
              </a:rPr>
              <a:t>ویسکوزیته سـيالات ناشي </a:t>
            </a:r>
            <a:r>
              <a:rPr lang="fa-IR" dirty="0">
                <a:cs typeface="B Nazanin" panose="00000400000000000000" pitchFamily="2" charset="-78"/>
              </a:rPr>
              <a:t>از دو نيروي جاذبه </a:t>
            </a:r>
            <a:r>
              <a:rPr lang="fa-IR" dirty="0" smtClean="0">
                <a:cs typeface="B Nazanin" panose="00000400000000000000" pitchFamily="2" charset="-78"/>
              </a:rPr>
              <a:t>ملكولي</a:t>
            </a:r>
            <a:r>
              <a:rPr lang="fa-IR" dirty="0">
                <a:cs typeface="B Nazanin" panose="00000400000000000000" pitchFamily="2" charset="-78"/>
              </a:rPr>
              <a:t>(</a:t>
            </a:r>
            <a:r>
              <a:rPr lang="fa-IR" dirty="0" smtClean="0">
                <a:cs typeface="B Nazanin" panose="00000400000000000000" pitchFamily="2" charset="-78"/>
              </a:rPr>
              <a:t> در </a:t>
            </a:r>
            <a:r>
              <a:rPr lang="fa-IR" dirty="0">
                <a:cs typeface="B Nazanin" panose="00000400000000000000" pitchFamily="2" charset="-78"/>
              </a:rPr>
              <a:t>مايعات بسيار بيشتر از </a:t>
            </a:r>
            <a:r>
              <a:rPr lang="fa-IR" dirty="0" smtClean="0">
                <a:cs typeface="B Nazanin" panose="00000400000000000000" pitchFamily="2" charset="-78"/>
              </a:rPr>
              <a:t>گازها)وديگري نيروهـاي تبادل </a:t>
            </a:r>
            <a:r>
              <a:rPr lang="fa-IR" dirty="0">
                <a:cs typeface="B Nazanin" panose="00000400000000000000" pitchFamily="2" charset="-78"/>
              </a:rPr>
              <a:t>مومنتم </a:t>
            </a:r>
            <a:r>
              <a:rPr lang="fa-IR" dirty="0" smtClean="0">
                <a:cs typeface="B Nazanin" panose="00000400000000000000" pitchFamily="2" charset="-78"/>
              </a:rPr>
              <a:t>ملكولي(در گازها)مي باشد.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629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618978"/>
            <a:ext cx="10728960" cy="5627077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عامل لزجت در مايعات و گازها متفاوت است.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مايعات عامـل اصـلي </a:t>
            </a:r>
            <a:r>
              <a:rPr lang="fa-IR" dirty="0" smtClean="0">
                <a:cs typeface="B Nazanin" panose="00000400000000000000" pitchFamily="2" charset="-78"/>
              </a:rPr>
              <a:t>لزجـت نيروي </a:t>
            </a:r>
            <a:r>
              <a:rPr lang="fa-IR" dirty="0">
                <a:cs typeface="B Nazanin" panose="00000400000000000000" pitchFamily="2" charset="-78"/>
              </a:rPr>
              <a:t>جاذبه مولكولي بين ذرات است كه مانع حركت آزاد آنها ميشود.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به </a:t>
            </a:r>
            <a:r>
              <a:rPr lang="fa-IR" dirty="0">
                <a:cs typeface="B Nazanin" panose="00000400000000000000" pitchFamily="2" charset="-78"/>
              </a:rPr>
              <a:t>ايـن </a:t>
            </a:r>
            <a:r>
              <a:rPr lang="fa-IR" dirty="0" smtClean="0">
                <a:cs typeface="B Nazanin" panose="00000400000000000000" pitchFamily="2" charset="-78"/>
              </a:rPr>
              <a:t>علـت هرگاه </a:t>
            </a:r>
            <a:r>
              <a:rPr lang="fa-IR" dirty="0">
                <a:cs typeface="B Nazanin" panose="00000400000000000000" pitchFamily="2" charset="-78"/>
              </a:rPr>
              <a:t>مايعي را حرارت دهيم فاصله مولكولهاي آنها زيادتر ميشـود، بنـابراين </a:t>
            </a:r>
            <a:r>
              <a:rPr lang="fa-IR" dirty="0" smtClean="0">
                <a:cs typeface="B Nazanin" panose="00000400000000000000" pitchFamily="2" charset="-78"/>
              </a:rPr>
              <a:t>جاذبـه مولكولي </a:t>
            </a:r>
            <a:r>
              <a:rPr lang="fa-IR" dirty="0">
                <a:cs typeface="B Nazanin" panose="00000400000000000000" pitchFamily="2" charset="-78"/>
              </a:rPr>
              <a:t>كاهش يافته ودر نتيجه لزجت آن كاهش </a:t>
            </a:r>
            <a:r>
              <a:rPr lang="fa-IR" dirty="0" smtClean="0">
                <a:cs typeface="B Nazanin" panose="00000400000000000000" pitchFamily="2" charset="-78"/>
              </a:rPr>
              <a:t>مي يابـد</a:t>
            </a:r>
            <a:r>
              <a:rPr lang="fa-IR" dirty="0">
                <a:cs typeface="B Nazanin" panose="00000400000000000000" pitchFamily="2" charset="-78"/>
              </a:rPr>
              <a:t>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حـالي كـه در گازهـا </a:t>
            </a:r>
            <a:r>
              <a:rPr lang="fa-IR" dirty="0" smtClean="0">
                <a:cs typeface="B Nazanin" panose="00000400000000000000" pitchFamily="2" charset="-78"/>
              </a:rPr>
              <a:t>بـا افزايش </a:t>
            </a:r>
            <a:r>
              <a:rPr lang="fa-IR" dirty="0">
                <a:cs typeface="B Nazanin" panose="00000400000000000000" pitchFamily="2" charset="-78"/>
              </a:rPr>
              <a:t>دما سرعت ملكولهاي آن افزايش يافته و برخوردها زياد ميشود و اين </a:t>
            </a:r>
            <a:r>
              <a:rPr lang="fa-IR" dirty="0" smtClean="0">
                <a:cs typeface="B Nazanin" panose="00000400000000000000" pitchFamily="2" charset="-78"/>
              </a:rPr>
              <a:t>تسـريع برخورد</a:t>
            </a:r>
            <a:r>
              <a:rPr lang="fa-IR" dirty="0">
                <a:cs typeface="B Nazanin" panose="00000400000000000000" pitchFamily="2" charset="-78"/>
              </a:rPr>
              <a:t>، باعث افزايش لزجـت مـيگـردد.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حالـت كلـي در يـك سـيال، لزجـت </a:t>
            </a:r>
            <a:r>
              <a:rPr lang="fa-IR" dirty="0" smtClean="0">
                <a:cs typeface="B Nazanin" panose="00000400000000000000" pitchFamily="2" charset="-78"/>
              </a:rPr>
              <a:t>از پيوستگي </a:t>
            </a:r>
            <a:r>
              <a:rPr lang="fa-IR" dirty="0">
                <a:cs typeface="B Nazanin" panose="00000400000000000000" pitchFamily="2" charset="-78"/>
              </a:rPr>
              <a:t>بين ملكولها ودر يك گاز از حركت تصادفي ملكولها حاصل </a:t>
            </a:r>
            <a:r>
              <a:rPr lang="fa-IR" dirty="0" smtClean="0">
                <a:cs typeface="B Nazanin" panose="00000400000000000000" pitchFamily="2" charset="-78"/>
              </a:rPr>
              <a:t>ميشود.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82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33046"/>
            <a:ext cx="10363826" cy="5514536"/>
          </a:xfrm>
        </p:spPr>
        <p:txBody>
          <a:bodyPr>
            <a:noAutofit/>
          </a:bodyPr>
          <a:lstStyle/>
          <a:p>
            <a:pPr algn="r" rtl="1"/>
            <a:r>
              <a:rPr lang="fa-IR" sz="2800" cap="none" dirty="0" smtClean="0">
                <a:cs typeface="B Nazanin" panose="00000400000000000000" pitchFamily="2" charset="-78"/>
              </a:rPr>
              <a:t>بعد يا ديمانسيون(</a:t>
            </a:r>
            <a:r>
              <a:rPr lang="en-US" sz="2800" cap="none" dirty="0">
                <a:cs typeface="B Nazanin" panose="00000400000000000000" pitchFamily="2" charset="-78"/>
              </a:rPr>
              <a:t>D</a:t>
            </a:r>
            <a:r>
              <a:rPr lang="en-US" sz="2800" cap="none" dirty="0" smtClean="0">
                <a:cs typeface="B Nazanin" panose="00000400000000000000" pitchFamily="2" charset="-78"/>
              </a:rPr>
              <a:t>imension</a:t>
            </a:r>
            <a:r>
              <a:rPr lang="fa-IR" sz="2800" cap="none" dirty="0" smtClean="0">
                <a:cs typeface="B Nazanin" panose="00000400000000000000" pitchFamily="2" charset="-78"/>
              </a:rPr>
              <a:t>): </a:t>
            </a:r>
            <a:endParaRPr lang="en-US" sz="2800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cap="none" dirty="0" smtClean="0">
                <a:cs typeface="B Nazanin" panose="00000400000000000000" pitchFamily="2" charset="-78"/>
              </a:rPr>
              <a:t>به هر كميت قابل اندازه گيري نظيـر طـول، زمـان وسـرعت اطـلاق ميشود.</a:t>
            </a:r>
          </a:p>
          <a:p>
            <a:pPr marL="0" indent="0" algn="r" rtl="1">
              <a:buNone/>
            </a:pPr>
            <a:endParaRPr lang="fa-IR" sz="2800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cap="none" dirty="0" smtClean="0">
                <a:cs typeface="B Nazanin" panose="00000400000000000000" pitchFamily="2" charset="-78"/>
              </a:rPr>
              <a:t>واحد (</a:t>
            </a:r>
            <a:r>
              <a:rPr lang="en-US" sz="2800" cap="none" dirty="0" smtClean="0">
                <a:cs typeface="B Nazanin" panose="00000400000000000000" pitchFamily="2" charset="-78"/>
              </a:rPr>
              <a:t>Unit</a:t>
            </a:r>
            <a:r>
              <a:rPr lang="fa-IR" sz="2800" cap="none" dirty="0" smtClean="0">
                <a:cs typeface="B Nazanin" panose="00000400000000000000" pitchFamily="2" charset="-78"/>
              </a:rPr>
              <a:t>):</a:t>
            </a:r>
          </a:p>
          <a:p>
            <a:pPr algn="r" rtl="1"/>
            <a:r>
              <a:rPr lang="fa-IR" sz="2800" cap="none" dirty="0" smtClean="0">
                <a:cs typeface="B Nazanin" panose="00000400000000000000" pitchFamily="2" charset="-78"/>
              </a:rPr>
              <a:t>وسيلة بيان كميـت بـه صـورت عـدد اسـت.</a:t>
            </a:r>
          </a:p>
          <a:p>
            <a:pPr marL="0" indent="0" algn="r" rtl="1">
              <a:buNone/>
            </a:pPr>
            <a:endParaRPr lang="fa-IR" sz="2800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cap="none" dirty="0" smtClean="0">
                <a:cs typeface="B Nazanin" panose="00000400000000000000" pitchFamily="2" charset="-78"/>
              </a:rPr>
              <a:t>مـثلاً بعـد طـول، بيـانگرمتغيرهايي از قبيل مسافت، جابجايي، پهنا، خميدگي و ارتفاع است و سـانتيمتـر وايـنچ دو واحد عددي براي بيان طول اند. </a:t>
            </a:r>
            <a:br>
              <a:rPr lang="fa-IR" sz="2800" cap="none" dirty="0" smtClean="0">
                <a:cs typeface="B Nazanin" panose="00000400000000000000" pitchFamily="2" charset="-78"/>
              </a:rPr>
            </a:br>
            <a:r>
              <a:rPr lang="fa-IR" sz="2800" cap="none" dirty="0" smtClean="0">
                <a:cs typeface="B Nazanin" panose="00000400000000000000" pitchFamily="2" charset="-78"/>
              </a:rPr>
              <a:t/>
            </a:r>
            <a:br>
              <a:rPr lang="fa-IR" sz="2800" cap="none" dirty="0" smtClean="0">
                <a:cs typeface="B Nazanin" panose="00000400000000000000" pitchFamily="2" charset="-78"/>
              </a:rPr>
            </a:br>
            <a:endParaRPr lang="en-US" sz="2800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50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87792"/>
            <a:ext cx="10363826" cy="5359790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ابعاد اصلي يا </a:t>
            </a:r>
            <a:r>
              <a:rPr lang="fa-IR" sz="2400" dirty="0" smtClean="0">
                <a:cs typeface="B Nazanin" panose="00000400000000000000" pitchFamily="2" charset="-78"/>
              </a:rPr>
              <a:t>اوليه: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ابعادي كه مستقل از بقيه ابعاد انتخاب </a:t>
            </a:r>
            <a:r>
              <a:rPr lang="fa-IR" sz="2400" dirty="0" smtClean="0">
                <a:cs typeface="B Nazanin" panose="00000400000000000000" pitchFamily="2" charset="-78"/>
              </a:rPr>
              <a:t>ميشوند.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ابعاد فرعي يا </a:t>
            </a:r>
            <a:r>
              <a:rPr lang="fa-IR" sz="2400" dirty="0" smtClean="0">
                <a:cs typeface="B Nazanin" panose="00000400000000000000" pitchFamily="2" charset="-78"/>
              </a:rPr>
              <a:t>ثانويه: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ابعادی </a:t>
            </a:r>
            <a:r>
              <a:rPr lang="fa-IR" sz="2400" dirty="0">
                <a:cs typeface="B Nazanin" panose="00000400000000000000" pitchFamily="2" charset="-78"/>
              </a:rPr>
              <a:t>كه برحسب ابعاد اصلي بيان </a:t>
            </a:r>
            <a:r>
              <a:rPr lang="fa-IR" sz="2400" dirty="0" smtClean="0">
                <a:cs typeface="B Nazanin" panose="00000400000000000000" pitchFamily="2" charset="-78"/>
              </a:rPr>
              <a:t>ميشوند.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مكانيك سيالات </a:t>
            </a:r>
            <a:r>
              <a:rPr lang="fa-IR" sz="2400" dirty="0" smtClean="0">
                <a:cs typeface="B Nazanin" panose="00000400000000000000" pitchFamily="2" charset="-78"/>
              </a:rPr>
              <a:t>چهاربعداصلي(كميت اصلي)دارد: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جرم (</a:t>
            </a:r>
            <a:r>
              <a:rPr lang="en-US" sz="2400" dirty="0" smtClean="0">
                <a:cs typeface="B Nazanin" panose="00000400000000000000" pitchFamily="2" charset="-78"/>
              </a:rPr>
              <a:t>M</a:t>
            </a:r>
            <a:r>
              <a:rPr lang="fa-IR" sz="2400" dirty="0" smtClean="0">
                <a:cs typeface="B Nazanin" panose="00000400000000000000" pitchFamily="2" charset="-78"/>
              </a:rPr>
              <a:t>)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طـول (</a:t>
            </a:r>
            <a:r>
              <a:rPr lang="en-US" sz="2400" dirty="0" smtClean="0">
                <a:cs typeface="B Nazanin" panose="00000400000000000000" pitchFamily="2" charset="-78"/>
              </a:rPr>
              <a:t>L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زمان (</a:t>
            </a:r>
            <a:r>
              <a:rPr lang="en-US" sz="2400" dirty="0" smtClean="0">
                <a:cs typeface="B Nazanin" panose="00000400000000000000" pitchFamily="2" charset="-78"/>
              </a:rPr>
              <a:t>T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دما (</a:t>
            </a:r>
            <a:r>
              <a:rPr lang="el-GR" sz="2400" dirty="0" smtClean="0">
                <a:cs typeface="B Nazanin" panose="00000400000000000000" pitchFamily="2" charset="-78"/>
              </a:rPr>
              <a:t>Θ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84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44062"/>
            <a:ext cx="10363826" cy="5233181"/>
          </a:xfrm>
        </p:spPr>
        <p:txBody>
          <a:bodyPr>
            <a:normAutofit fontScale="92500" lnSpcReduction="10000"/>
          </a:bodyPr>
          <a:lstStyle/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كميتهاي فرعي ابعاد برحسب كميتهاي اصلي قابل بيان </a:t>
            </a:r>
            <a:r>
              <a:rPr lang="fa-IR" sz="2800" dirty="0" smtClean="0">
                <a:cs typeface="B Nazanin" panose="00000400000000000000" pitchFamily="2" charset="-78"/>
              </a:rPr>
              <a:t>اسـت.</a:t>
            </a: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مـثلاً نمـاد بعد </a:t>
            </a:r>
            <a:r>
              <a:rPr lang="fa-IR" sz="2800" dirty="0">
                <a:cs typeface="B Nazanin" panose="00000400000000000000" pitchFamily="2" charset="-78"/>
              </a:rPr>
              <a:t>سطح </a:t>
            </a:r>
            <a:r>
              <a:rPr lang="fa-IR" sz="2800" dirty="0" smtClean="0">
                <a:cs typeface="B Nazanin" panose="00000400000000000000" pitchFamily="2" charset="-78"/>
              </a:rPr>
              <a:t>(طول در طول ) و سرعت (طول بر زمان) است.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اكثر مسائل مكانيك سيالات فقط بـه سـه كميت اصلي ،</a:t>
            </a:r>
            <a:r>
              <a:rPr lang="en-US" sz="2800" dirty="0">
                <a:cs typeface="B Nazanin" panose="00000400000000000000" pitchFamily="2" charset="-78"/>
              </a:rPr>
              <a:t>L ،M</a:t>
            </a:r>
            <a:r>
              <a:rPr lang="fa-IR" sz="2800" dirty="0" smtClean="0">
                <a:cs typeface="B Nazanin" panose="00000400000000000000" pitchFamily="2" charset="-78"/>
              </a:rPr>
              <a:t>و</a:t>
            </a:r>
            <a:r>
              <a:rPr lang="en-US" sz="2800" dirty="0" smtClean="0">
                <a:cs typeface="B Nazanin" panose="00000400000000000000" pitchFamily="2" charset="-78"/>
              </a:rPr>
              <a:t>T</a:t>
            </a:r>
            <a:r>
              <a:rPr lang="fa-IR" sz="2800" dirty="0" smtClean="0">
                <a:cs typeface="B Nazanin" panose="00000400000000000000" pitchFamily="2" charset="-78"/>
              </a:rPr>
              <a:t> نياز </a:t>
            </a:r>
            <a:r>
              <a:rPr lang="fa-IR" sz="2800" dirty="0">
                <a:cs typeface="B Nazanin" panose="00000400000000000000" pitchFamily="2" charset="-78"/>
              </a:rPr>
              <a:t>است. </a:t>
            </a: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ممكن </a:t>
            </a:r>
            <a:r>
              <a:rPr lang="fa-IR" sz="2800" dirty="0">
                <a:cs typeface="B Nazanin" panose="00000400000000000000" pitchFamily="2" charset="-78"/>
              </a:rPr>
              <a:t>است از كميتهاي </a:t>
            </a:r>
            <a:r>
              <a:rPr lang="en-US" sz="2800" dirty="0">
                <a:cs typeface="B Nazanin" panose="00000400000000000000" pitchFamily="2" charset="-78"/>
              </a:rPr>
              <a:t>T ،L</a:t>
            </a:r>
            <a:r>
              <a:rPr lang="fa-IR" sz="2800" dirty="0" smtClean="0">
                <a:cs typeface="B Nazanin" panose="00000400000000000000" pitchFamily="2" charset="-78"/>
              </a:rPr>
              <a:t>و</a:t>
            </a:r>
            <a:r>
              <a:rPr lang="en-US" sz="2800" dirty="0" smtClean="0">
                <a:cs typeface="B Nazanin" panose="00000400000000000000" pitchFamily="2" charset="-78"/>
              </a:rPr>
              <a:t>F</a:t>
            </a:r>
            <a:r>
              <a:rPr lang="fa-IR" sz="2800" dirty="0" smtClean="0">
                <a:cs typeface="B Nazanin" panose="00000400000000000000" pitchFamily="2" charset="-78"/>
              </a:rPr>
              <a:t> اسـتفاده </a:t>
            </a:r>
            <a:r>
              <a:rPr lang="fa-IR" sz="2800" dirty="0">
                <a:cs typeface="B Nazanin" panose="00000400000000000000" pitchFamily="2" charset="-78"/>
              </a:rPr>
              <a:t>شود كه بعد </a:t>
            </a:r>
            <a:r>
              <a:rPr lang="en-US" sz="2800" dirty="0" smtClean="0">
                <a:cs typeface="B Nazanin" panose="00000400000000000000" pitchFamily="2" charset="-78"/>
              </a:rPr>
              <a:t>F</a:t>
            </a:r>
            <a:r>
              <a:rPr lang="fa-IR" sz="2800" dirty="0" smtClean="0">
                <a:cs typeface="B Nazanin" panose="00000400000000000000" pitchFamily="2" charset="-78"/>
              </a:rPr>
              <a:t> نيروست. </a:t>
            </a:r>
            <a:r>
              <a:rPr lang="fa-IR" sz="2800" dirty="0"/>
              <a:t/>
            </a:r>
            <a:br>
              <a:rPr lang="fa-IR" sz="2800" dirty="0"/>
            </a:br>
            <a:endParaRPr lang="fa-IR" sz="28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67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87791"/>
            <a:ext cx="10363826" cy="5317587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هرمعادله اي </a:t>
            </a:r>
            <a:r>
              <a:rPr lang="fa-IR" sz="2400" dirty="0">
                <a:cs typeface="B Nazanin" panose="00000400000000000000" pitchFamily="2" charset="-78"/>
              </a:rPr>
              <a:t>كـه تعـدادي از كميتهـاي فيزيكـي را بـه هـم مـرتبط كنـد، بايـد </a:t>
            </a:r>
            <a:r>
              <a:rPr lang="fa-IR" sz="2400" dirty="0" smtClean="0">
                <a:cs typeface="B Nazanin" panose="00000400000000000000" pitchFamily="2" charset="-78"/>
              </a:rPr>
              <a:t>از نظرابعادي</a:t>
            </a:r>
            <a:r>
              <a:rPr lang="fa-IR" sz="2400" dirty="0">
                <a:cs typeface="B Nazanin" panose="00000400000000000000" pitchFamily="2" charset="-78"/>
              </a:rPr>
              <a:t>، همگن </a:t>
            </a:r>
            <a:r>
              <a:rPr lang="fa-IR" sz="2400" dirty="0" smtClean="0">
                <a:cs typeface="B Nazanin" panose="00000400000000000000" pitchFamily="2" charset="-78"/>
              </a:rPr>
              <a:t>باشد.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بدين </a:t>
            </a:r>
            <a:r>
              <a:rPr lang="fa-IR" sz="2400" dirty="0">
                <a:cs typeface="B Nazanin" panose="00000400000000000000" pitchFamily="2" charset="-78"/>
              </a:rPr>
              <a:t>معني كه ابعاد سمت چپ معادله با ابعـاد سـمت </a:t>
            </a:r>
            <a:r>
              <a:rPr lang="fa-IR" sz="2400" dirty="0" smtClean="0">
                <a:cs typeface="B Nazanin" panose="00000400000000000000" pitchFamily="2" charset="-78"/>
              </a:rPr>
              <a:t>راسـت معادله </a:t>
            </a:r>
            <a:r>
              <a:rPr lang="fa-IR" sz="2400" dirty="0">
                <a:cs typeface="B Nazanin" panose="00000400000000000000" pitchFamily="2" charset="-78"/>
              </a:rPr>
              <a:t>همنام باشند و تمام جملات معادله </a:t>
            </a:r>
            <a:r>
              <a:rPr lang="fa-IR" sz="2400" dirty="0" smtClean="0">
                <a:cs typeface="B Nazanin" panose="00000400000000000000" pitchFamily="2" charset="-78"/>
              </a:rPr>
              <a:t>بايد داراي بعـد </a:t>
            </a:r>
            <a:r>
              <a:rPr lang="fa-IR" sz="2400" dirty="0">
                <a:cs typeface="B Nazanin" panose="00000400000000000000" pitchFamily="2" charset="-78"/>
              </a:rPr>
              <a:t>يكسـان باشـند.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مـثلاً معادلـه سرعت </a:t>
            </a:r>
            <a:r>
              <a:rPr lang="fa-IR" sz="2400" dirty="0">
                <a:cs typeface="B Nazanin" panose="00000400000000000000" pitchFamily="2" charset="-78"/>
              </a:rPr>
              <a:t>،</a:t>
            </a:r>
            <a:r>
              <a:rPr lang="en-US" sz="2400" dirty="0">
                <a:cs typeface="B Nazanin" panose="00000400000000000000" pitchFamily="2" charset="-78"/>
              </a:rPr>
              <a:t>V</a:t>
            </a:r>
            <a:r>
              <a:rPr lang="fa-IR" sz="2400" dirty="0">
                <a:cs typeface="B Nazanin" panose="00000400000000000000" pitchFamily="2" charset="-78"/>
              </a:rPr>
              <a:t>در جسمي با شتاب يكنواخت </a:t>
            </a:r>
            <a:r>
              <a:rPr lang="en-US" sz="2400" cap="none" dirty="0" smtClean="0">
                <a:cs typeface="B Nazanin" panose="00000400000000000000" pitchFamily="2" charset="-78"/>
              </a:rPr>
              <a:t>a</a:t>
            </a:r>
            <a:r>
              <a:rPr lang="fa-IR" sz="2400" cap="none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برابر </a:t>
            </a:r>
            <a:r>
              <a:rPr lang="fa-IR" sz="2400" dirty="0">
                <a:cs typeface="B Nazanin" panose="00000400000000000000" pitchFamily="2" charset="-78"/>
              </a:rPr>
              <a:t>است بـا </a:t>
            </a:r>
            <a:r>
              <a:rPr lang="en-US" sz="2400" dirty="0">
                <a:cs typeface="B Nazanin" panose="00000400000000000000" pitchFamily="2" charset="-78"/>
              </a:rPr>
              <a:t>V = </a:t>
            </a:r>
            <a:r>
              <a:rPr lang="en-US" sz="2400" dirty="0" smtClean="0">
                <a:cs typeface="B Nazanin" panose="00000400000000000000" pitchFamily="2" charset="-78"/>
              </a:rPr>
              <a:t>V</a:t>
            </a:r>
            <a:r>
              <a:rPr lang="en-US" sz="1800" cap="none" dirty="0" smtClean="0">
                <a:cs typeface="B Nazanin" panose="00000400000000000000" pitchFamily="2" charset="-78"/>
              </a:rPr>
              <a:t>0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+ </a:t>
            </a:r>
            <a:r>
              <a:rPr lang="en-US" sz="2400" cap="none" dirty="0" smtClean="0">
                <a:cs typeface="B Nazanin" panose="00000400000000000000" pitchFamily="2" charset="-78"/>
              </a:rPr>
              <a:t>at</a:t>
            </a:r>
            <a:r>
              <a:rPr lang="fa-IR" sz="2400" cap="none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كـه </a:t>
            </a:r>
            <a:r>
              <a:rPr lang="en-US" sz="2400" dirty="0" smtClean="0">
                <a:cs typeface="B Nazanin" panose="00000400000000000000" pitchFamily="2" charset="-78"/>
              </a:rPr>
              <a:t>V</a:t>
            </a:r>
            <a:r>
              <a:rPr lang="en-US" sz="1800" cap="none" dirty="0" smtClean="0">
                <a:cs typeface="B Nazanin" panose="00000400000000000000" pitchFamily="2" charset="-78"/>
              </a:rPr>
              <a:t>0</a:t>
            </a:r>
            <a:r>
              <a:rPr lang="fa-IR" sz="2400" dirty="0" smtClean="0">
                <a:cs typeface="B Nazanin" panose="00000400000000000000" pitchFamily="2" charset="-78"/>
              </a:rPr>
              <a:t>سـرعت اوليه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en-US" sz="2400" cap="none" dirty="0" smtClean="0">
                <a:cs typeface="B Nazanin" panose="00000400000000000000" pitchFamily="2" charset="-78"/>
              </a:rPr>
              <a:t>t</a:t>
            </a:r>
            <a:r>
              <a:rPr lang="fa-IR" sz="2400" cap="none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زمان </a:t>
            </a:r>
            <a:r>
              <a:rPr lang="fa-IR" sz="2400" dirty="0">
                <a:cs typeface="B Nazanin" panose="00000400000000000000" pitchFamily="2" charset="-78"/>
              </a:rPr>
              <a:t>طي شده است.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درحال </a:t>
            </a:r>
            <a:r>
              <a:rPr lang="fa-IR" sz="2400" dirty="0">
                <a:cs typeface="B Nazanin" panose="00000400000000000000" pitchFamily="2" charset="-78"/>
              </a:rPr>
              <a:t>حاضر متداولترين سيستمها، سيستم </a:t>
            </a:r>
            <a:r>
              <a:rPr lang="fa-IR" sz="2400" dirty="0" smtClean="0">
                <a:cs typeface="B Nazanin" panose="00000400000000000000" pitchFamily="2" charset="-78"/>
              </a:rPr>
              <a:t>بين الملـي واحدها </a:t>
            </a:r>
            <a:r>
              <a:rPr lang="fa-IR" sz="2400" dirty="0">
                <a:cs typeface="B Nazanin" panose="00000400000000000000" pitchFamily="2" charset="-78"/>
              </a:rPr>
              <a:t>(</a:t>
            </a:r>
            <a:r>
              <a:rPr lang="en-US" sz="2400" dirty="0">
                <a:cs typeface="B Nazanin" panose="00000400000000000000" pitchFamily="2" charset="-78"/>
              </a:rPr>
              <a:t>SI</a:t>
            </a:r>
            <a:r>
              <a:rPr lang="fa-IR" sz="2400" dirty="0">
                <a:cs typeface="B Nazanin" panose="00000400000000000000" pitchFamily="2" charset="-78"/>
              </a:rPr>
              <a:t>) مـيباشـد.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سيستمهاي </a:t>
            </a:r>
            <a:r>
              <a:rPr lang="fa-IR" sz="2400" dirty="0">
                <a:cs typeface="B Nazanin" panose="00000400000000000000" pitchFamily="2" charset="-78"/>
              </a:rPr>
              <a:t>انگليسي نيز در حال حاضر كاربردهاي فراواني دارند 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70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03386"/>
            <a:ext cx="10363826" cy="5087814"/>
          </a:xfrm>
        </p:spPr>
        <p:txBody>
          <a:bodyPr>
            <a:normAutofit/>
          </a:bodyPr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دستگاه بين المللي متريك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International System Of Units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ايـن دستگاه واحد طول متر( </a:t>
            </a:r>
            <a:r>
              <a:rPr lang="en-US" cap="none" dirty="0" smtClean="0">
                <a:cs typeface="B Nazanin" panose="00000400000000000000" pitchFamily="2" charset="-78"/>
              </a:rPr>
              <a:t>M</a:t>
            </a:r>
            <a:r>
              <a:rPr lang="fa-IR" cap="none" dirty="0" smtClean="0">
                <a:cs typeface="B Nazanin" panose="00000400000000000000" pitchFamily="2" charset="-78"/>
              </a:rPr>
              <a:t>) واحد زمان ثانيه( </a:t>
            </a:r>
            <a:r>
              <a:rPr lang="en-US" cap="none" dirty="0" smtClean="0">
                <a:cs typeface="B Nazanin" panose="00000400000000000000" pitchFamily="2" charset="-78"/>
              </a:rPr>
              <a:t>S</a:t>
            </a:r>
            <a:r>
              <a:rPr lang="fa-IR" cap="none" dirty="0" smtClean="0">
                <a:cs typeface="B Nazanin" panose="00000400000000000000" pitchFamily="2" charset="-78"/>
              </a:rPr>
              <a:t>) واحد جرم كيلوگرم (</a:t>
            </a:r>
            <a:r>
              <a:rPr lang="en-US" cap="none" dirty="0" smtClean="0">
                <a:cs typeface="B Nazanin" panose="00000400000000000000" pitchFamily="2" charset="-78"/>
              </a:rPr>
              <a:t>Kg</a:t>
            </a:r>
            <a:r>
              <a:rPr lang="fa-IR" cap="none" dirty="0" smtClean="0">
                <a:cs typeface="B Nazanin" panose="00000400000000000000" pitchFamily="2" charset="-78"/>
              </a:rPr>
              <a:t>) و واحـد دما سانتيگراد </a:t>
            </a:r>
            <a:r>
              <a:rPr lang="en-US" cap="none" dirty="0" smtClean="0">
                <a:cs typeface="B Nazanin" panose="00000400000000000000" pitchFamily="2" charset="-78"/>
              </a:rPr>
              <a:t>C</a:t>
            </a:r>
            <a:r>
              <a:rPr lang="fa-IR" cap="none" dirty="0" smtClean="0">
                <a:cs typeface="B Nazanin" panose="00000400000000000000" pitchFamily="2" charset="-78"/>
              </a:rPr>
              <a:t> است.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سيستم واحدي </a:t>
            </a:r>
            <a:r>
              <a:rPr lang="en-US" dirty="0">
                <a:cs typeface="B Nazanin" panose="00000400000000000000" pitchFamily="2" charset="-78"/>
              </a:rPr>
              <a:t>SI</a:t>
            </a:r>
            <a:r>
              <a:rPr lang="fa-IR" dirty="0">
                <a:cs typeface="B Nazanin" panose="00000400000000000000" pitchFamily="2" charset="-78"/>
              </a:rPr>
              <a:t>جزو سيستمهاي مطلق به شمار </a:t>
            </a:r>
            <a:r>
              <a:rPr lang="fa-IR" dirty="0" smtClean="0">
                <a:cs typeface="B Nazanin" panose="00000400000000000000" pitchFamily="2" charset="-78"/>
              </a:rPr>
              <a:t>ميرود.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سيسـتمهـاي </a:t>
            </a:r>
            <a:r>
              <a:rPr lang="fa-IR" dirty="0" smtClean="0">
                <a:cs typeface="B Nazanin" panose="00000400000000000000" pitchFamily="2" charset="-78"/>
              </a:rPr>
              <a:t>مطلـق سيستمهايي </a:t>
            </a:r>
            <a:r>
              <a:rPr lang="fa-IR" dirty="0">
                <a:cs typeface="B Nazanin" panose="00000400000000000000" pitchFamily="2" charset="-78"/>
              </a:rPr>
              <a:t>هستند كه در آن از ميان جرم ونيـرو يكـي </a:t>
            </a:r>
            <a:r>
              <a:rPr lang="fa-IR" dirty="0" smtClean="0">
                <a:cs typeface="B Nazanin" panose="00000400000000000000" pitchFamily="2" charset="-78"/>
              </a:rPr>
              <a:t>بـه طـور </a:t>
            </a:r>
            <a:r>
              <a:rPr lang="fa-IR" dirty="0">
                <a:cs typeface="B Nazanin" panose="00000400000000000000" pitchFamily="2" charset="-78"/>
              </a:rPr>
              <a:t>مسـتقل تعريـف </a:t>
            </a:r>
            <a:r>
              <a:rPr lang="fa-IR" dirty="0" smtClean="0">
                <a:cs typeface="B Nazanin" panose="00000400000000000000" pitchFamily="2" charset="-78"/>
              </a:rPr>
              <a:t>شـده وديگري </a:t>
            </a:r>
            <a:r>
              <a:rPr lang="fa-IR" dirty="0">
                <a:cs typeface="B Nazanin" panose="00000400000000000000" pitchFamily="2" charset="-78"/>
              </a:rPr>
              <a:t>با استفاده از قانون دوم نيوتن </a:t>
            </a:r>
            <a:r>
              <a:rPr lang="fa-IR" dirty="0" smtClean="0">
                <a:cs typeface="B Nazanin" panose="00000400000000000000" pitchFamily="2" charset="-78"/>
              </a:rPr>
              <a:t>به دست مي آيد</a:t>
            </a:r>
            <a:r>
              <a:rPr lang="fa-IR" dirty="0">
                <a:cs typeface="B Nazanin" panose="00000400000000000000" pitchFamily="2" charset="-78"/>
              </a:rPr>
              <a:t>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به عنوان </a:t>
            </a:r>
            <a:r>
              <a:rPr lang="fa-IR" dirty="0">
                <a:cs typeface="B Nazanin" panose="00000400000000000000" pitchFamily="2" charset="-78"/>
              </a:rPr>
              <a:t>مثال در سيستم </a:t>
            </a:r>
            <a:r>
              <a:rPr lang="en-US" dirty="0">
                <a:cs typeface="B Nazanin" panose="00000400000000000000" pitchFamily="2" charset="-78"/>
              </a:rPr>
              <a:t>SI</a:t>
            </a:r>
            <a:r>
              <a:rPr lang="fa-IR" dirty="0">
                <a:cs typeface="B Nazanin" panose="00000400000000000000" pitchFamily="2" charset="-78"/>
              </a:rPr>
              <a:t>واحد نيرو يك بعد فرعي است كه نيوتن نـام </a:t>
            </a:r>
            <a:r>
              <a:rPr lang="fa-IR" dirty="0" smtClean="0">
                <a:cs typeface="B Nazanin" panose="00000400000000000000" pitchFamily="2" charset="-78"/>
              </a:rPr>
              <a:t>داردو ميتوانيم </a:t>
            </a:r>
            <a:r>
              <a:rPr lang="fa-IR" dirty="0">
                <a:cs typeface="B Nazanin" panose="00000400000000000000" pitchFamily="2" charset="-78"/>
              </a:rPr>
              <a:t>آن رااز قانون دوم نيوتن </a:t>
            </a:r>
            <a:r>
              <a:rPr lang="fa-IR" dirty="0" smtClean="0">
                <a:cs typeface="B Nazanin" panose="00000400000000000000" pitchFamily="2" charset="-78"/>
              </a:rPr>
              <a:t>به دست </a:t>
            </a:r>
            <a:r>
              <a:rPr lang="fa-IR" dirty="0">
                <a:cs typeface="B Nazanin" panose="00000400000000000000" pitchFamily="2" charset="-78"/>
              </a:rPr>
              <a:t>آوريم: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يك نيوتن نيرويي است كه بـه جـرم </a:t>
            </a:r>
            <a:r>
              <a:rPr lang="fa-IR" dirty="0" smtClean="0">
                <a:cs typeface="B Nazanin" panose="00000400000000000000" pitchFamily="2" charset="-78"/>
              </a:rPr>
              <a:t>یک کیلوگرم شتابی برابر با یک متر بر مجذور ثانیه می دهد.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64" y="4395421"/>
            <a:ext cx="29908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61182"/>
            <a:ext cx="10363826" cy="5130017"/>
          </a:xfrm>
        </p:spPr>
        <p:txBody>
          <a:bodyPr>
            <a:normAutofit/>
          </a:bodyPr>
          <a:lstStyle/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نيرويي </a:t>
            </a:r>
            <a:r>
              <a:rPr lang="fa-IR" sz="2400" dirty="0">
                <a:cs typeface="B Nazanin" panose="00000400000000000000" pitchFamily="2" charset="-78"/>
              </a:rPr>
              <a:t>كه جاذبة ثقل به يك جسم وارد ميكند، وزن جسم ناميده ميشود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جـرم يك جسم(</a:t>
            </a:r>
            <a:r>
              <a:rPr lang="en-US" sz="2400" dirty="0" smtClean="0">
                <a:cs typeface="B Nazanin" panose="00000400000000000000" pitchFamily="2" charset="-78"/>
              </a:rPr>
              <a:t>m</a:t>
            </a:r>
            <a:r>
              <a:rPr lang="fa-IR" sz="2400" dirty="0" smtClean="0">
                <a:cs typeface="B Nazanin" panose="00000400000000000000" pitchFamily="2" charset="-78"/>
              </a:rPr>
              <a:t>) با </a:t>
            </a:r>
            <a:r>
              <a:rPr lang="fa-IR" sz="2400" dirty="0">
                <a:cs typeface="B Nazanin" panose="00000400000000000000" pitchFamily="2" charset="-78"/>
              </a:rPr>
              <a:t>تغيير موقعيت آن تغيير نمي كند.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اما </a:t>
            </a:r>
            <a:r>
              <a:rPr lang="fa-IR" sz="2400" dirty="0">
                <a:cs typeface="B Nazanin" panose="00000400000000000000" pitchFamily="2" charset="-78"/>
              </a:rPr>
              <a:t>وزن </a:t>
            </a:r>
            <a:r>
              <a:rPr lang="fa-IR" sz="2400" dirty="0" smtClean="0">
                <a:cs typeface="B Nazanin" panose="00000400000000000000" pitchFamily="2" charset="-78"/>
              </a:rPr>
              <a:t>(</a:t>
            </a:r>
            <a:r>
              <a:rPr lang="en-US" sz="2400" dirty="0" smtClean="0">
                <a:cs typeface="B Nazanin" panose="00000400000000000000" pitchFamily="2" charset="-78"/>
              </a:rPr>
              <a:t>W</a:t>
            </a:r>
            <a:r>
              <a:rPr lang="fa-IR" sz="2400" dirty="0" smtClean="0">
                <a:cs typeface="B Nazanin" panose="00000400000000000000" pitchFamily="2" charset="-78"/>
              </a:rPr>
              <a:t>) آن </a:t>
            </a:r>
            <a:r>
              <a:rPr lang="fa-IR" sz="2400" dirty="0">
                <a:cs typeface="B Nazanin" panose="00000400000000000000" pitchFamily="2" charset="-78"/>
              </a:rPr>
              <a:t>برابر اسـت بـا </a:t>
            </a:r>
            <a:r>
              <a:rPr lang="fa-IR" sz="2400" dirty="0" smtClean="0">
                <a:cs typeface="B Nazanin" panose="00000400000000000000" pitchFamily="2" charset="-78"/>
              </a:rPr>
              <a:t>جـرم ضربدر </a:t>
            </a:r>
            <a:r>
              <a:rPr lang="fa-IR" sz="2400" dirty="0">
                <a:cs typeface="B Nazanin" panose="00000400000000000000" pitchFamily="2" charset="-78"/>
              </a:rPr>
              <a:t>شتاب جاذبة </a:t>
            </a:r>
            <a:r>
              <a:rPr lang="fa-IR" sz="2400" dirty="0" smtClean="0">
                <a:cs typeface="B Nazanin" panose="00000400000000000000" pitchFamily="2" charset="-78"/>
              </a:rPr>
              <a:t>محل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cap="none" dirty="0" smtClean="0">
                <a:cs typeface="B Nazanin" panose="00000400000000000000" pitchFamily="2" charset="-78"/>
              </a:rPr>
              <a:t>g</a:t>
            </a:r>
            <a:r>
              <a:rPr lang="fa-IR" sz="2400" dirty="0" smtClean="0">
                <a:cs typeface="B Nazanin" panose="00000400000000000000" pitchFamily="2" charset="-78"/>
              </a:rPr>
              <a:t>يعني </a:t>
            </a:r>
            <a:r>
              <a:rPr lang="en-US" sz="2400" dirty="0">
                <a:cs typeface="B Nazanin" panose="00000400000000000000" pitchFamily="2" charset="-78"/>
              </a:rPr>
              <a:t>W = </a:t>
            </a:r>
            <a:r>
              <a:rPr lang="en-US" sz="2400" cap="none" dirty="0" smtClean="0">
                <a:cs typeface="B Nazanin" panose="00000400000000000000" pitchFamily="2" charset="-78"/>
              </a:rPr>
              <a:t>mg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/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65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1899444"/>
            <a:ext cx="8810625" cy="2962275"/>
          </a:xfrm>
        </p:spPr>
      </p:pic>
    </p:spTree>
    <p:extLst>
      <p:ext uri="{BB962C8B-B14F-4D97-AF65-F5344CB8AC3E}">
        <p14:creationId xmlns:p14="http://schemas.microsoft.com/office/powerpoint/2010/main" val="56397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59656"/>
            <a:ext cx="10363826" cy="5275384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خواص سـيال را غالبـاً در شـرايط اسـتاندارد يعنـي بـراي دمـاي </a:t>
            </a:r>
            <a:r>
              <a:rPr lang="fa-IR" dirty="0" smtClean="0">
                <a:cs typeface="B Nazanin" panose="00000400000000000000" pitchFamily="2" charset="-78"/>
              </a:rPr>
              <a:t>4</a:t>
            </a:r>
            <a:r>
              <a:rPr lang="en-US" i="1" dirty="0" smtClean="0">
                <a:cs typeface="B Nazanin" panose="00000400000000000000" pitchFamily="2" charset="-78"/>
              </a:rPr>
              <a:t>C</a:t>
            </a:r>
            <a:r>
              <a:rPr lang="fa-IR" i="1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و فشـار760</a:t>
            </a:r>
            <a:r>
              <a:rPr lang="en-US" cap="none" dirty="0" smtClean="0">
                <a:cs typeface="B Nazanin" panose="00000400000000000000" pitchFamily="2" charset="-78"/>
              </a:rPr>
              <a:t>mm</a:t>
            </a:r>
            <a:r>
              <a:rPr lang="en-US" dirty="0" smtClean="0">
                <a:cs typeface="B Nazanin" panose="00000400000000000000" pitchFamily="2" charset="-78"/>
              </a:rPr>
              <a:t>H</a:t>
            </a:r>
            <a:r>
              <a:rPr lang="en-US" cap="none" dirty="0" smtClean="0">
                <a:cs typeface="B Nazanin" panose="00000400000000000000" pitchFamily="2" charset="-78"/>
              </a:rPr>
              <a:t>g</a:t>
            </a:r>
            <a:r>
              <a:rPr lang="fa-IR" dirty="0" smtClean="0">
                <a:cs typeface="B Nazanin" panose="00000400000000000000" pitchFamily="2" charset="-78"/>
              </a:rPr>
              <a:t> بیان میکنند.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سيستم </a:t>
            </a:r>
            <a:r>
              <a:rPr lang="en-US" dirty="0">
                <a:cs typeface="B Nazanin" panose="00000400000000000000" pitchFamily="2" charset="-78"/>
              </a:rPr>
              <a:t>SI</a:t>
            </a:r>
            <a:r>
              <a:rPr lang="fa-IR" dirty="0">
                <a:cs typeface="B Nazanin" panose="00000400000000000000" pitchFamily="2" charset="-78"/>
              </a:rPr>
              <a:t>علامت اختصاري واحدهايي مانند </a:t>
            </a:r>
            <a:r>
              <a:rPr lang="fa-IR" dirty="0" smtClean="0">
                <a:cs typeface="B Nazanin" panose="00000400000000000000" pitchFamily="2" charset="-78"/>
              </a:rPr>
              <a:t>سـاعت (</a:t>
            </a:r>
            <a:r>
              <a:rPr lang="en-US" cap="none" dirty="0" err="1" smtClean="0">
                <a:cs typeface="B Nazanin" panose="00000400000000000000" pitchFamily="2" charset="-78"/>
              </a:rPr>
              <a:t>hr</a:t>
            </a:r>
            <a:r>
              <a:rPr lang="fa-IR" dirty="0" smtClean="0">
                <a:cs typeface="B Nazanin" panose="00000400000000000000" pitchFamily="2" charset="-78"/>
              </a:rPr>
              <a:t>) متـر (</a:t>
            </a:r>
            <a:r>
              <a:rPr lang="en-US" cap="none" dirty="0" smtClean="0">
                <a:cs typeface="B Nazanin" panose="00000400000000000000" pitchFamily="2" charset="-78"/>
              </a:rPr>
              <a:t>m</a:t>
            </a:r>
            <a:r>
              <a:rPr lang="fa-IR" cap="none" dirty="0" smtClean="0">
                <a:cs typeface="B Nazanin" panose="00000400000000000000" pitchFamily="2" charset="-78"/>
              </a:rPr>
              <a:t>) </a:t>
            </a:r>
            <a:r>
              <a:rPr lang="fa-IR" dirty="0" smtClean="0">
                <a:cs typeface="B Nazanin" panose="00000400000000000000" pitchFamily="2" charset="-78"/>
              </a:rPr>
              <a:t>و ثانيـه (</a:t>
            </a:r>
            <a:r>
              <a:rPr lang="en-US" cap="none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) را </a:t>
            </a:r>
            <a:r>
              <a:rPr lang="fa-IR" dirty="0">
                <a:cs typeface="B Nazanin" panose="00000400000000000000" pitchFamily="2" charset="-78"/>
              </a:rPr>
              <a:t>با حروف كوچك نشان ميدهند.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برخي </a:t>
            </a:r>
            <a:r>
              <a:rPr lang="fa-IR" dirty="0">
                <a:cs typeface="B Nazanin" panose="00000400000000000000" pitchFamily="2" charset="-78"/>
              </a:rPr>
              <a:t>از واحدها بـه نـام اشـخاص نامگـذاري </a:t>
            </a:r>
            <a:r>
              <a:rPr lang="fa-IR" dirty="0" smtClean="0">
                <a:cs typeface="B Nazanin" panose="00000400000000000000" pitchFamily="2" charset="-78"/>
              </a:rPr>
              <a:t>شده اند.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واحد </a:t>
            </a:r>
            <a:r>
              <a:rPr lang="fa-IR" dirty="0">
                <a:cs typeface="B Nazanin" panose="00000400000000000000" pitchFamily="2" charset="-78"/>
              </a:rPr>
              <a:t>كاروانرژي در دستگاه متريك عبارت است از </a:t>
            </a:r>
            <a:r>
              <a:rPr lang="fa-IR" dirty="0" smtClean="0">
                <a:cs typeface="B Nazanin" panose="00000400000000000000" pitchFamily="2" charset="-78"/>
              </a:rPr>
              <a:t>ژول(</a:t>
            </a:r>
            <a:r>
              <a:rPr lang="en-US" dirty="0" smtClean="0">
                <a:cs typeface="B Nazanin" panose="00000400000000000000" pitchFamily="2" charset="-78"/>
              </a:rPr>
              <a:t>j</a:t>
            </a:r>
            <a:r>
              <a:rPr lang="fa-IR" dirty="0" smtClean="0">
                <a:cs typeface="B Nazanin" panose="00000400000000000000" pitchFamily="2" charset="-78"/>
              </a:rPr>
              <a:t>) كه </a:t>
            </a:r>
            <a:r>
              <a:rPr lang="fa-IR" dirty="0">
                <a:cs typeface="B Nazanin" panose="00000400000000000000" pitchFamily="2" charset="-78"/>
              </a:rPr>
              <a:t>برابربا يك </a:t>
            </a:r>
            <a:r>
              <a:rPr lang="fa-IR" dirty="0" smtClean="0">
                <a:cs typeface="B Nazanin" panose="00000400000000000000" pitchFamily="2" charset="-78"/>
              </a:rPr>
              <a:t>نيـوتن در </a:t>
            </a:r>
            <a:r>
              <a:rPr lang="fa-IR" dirty="0">
                <a:cs typeface="B Nazanin" panose="00000400000000000000" pitchFamily="2" charset="-78"/>
              </a:rPr>
              <a:t>يك متر </a:t>
            </a:r>
            <a:r>
              <a:rPr lang="fa-IR" dirty="0" smtClean="0">
                <a:cs typeface="B Nazanin" panose="00000400000000000000" pitchFamily="2" charset="-78"/>
              </a:rPr>
              <a:t>است (</a:t>
            </a:r>
            <a:r>
              <a:rPr lang="en-US" cap="none" dirty="0" err="1" smtClean="0">
                <a:cs typeface="B Nazanin" panose="00000400000000000000" pitchFamily="2" charset="-78"/>
              </a:rPr>
              <a:t>m</a:t>
            </a:r>
            <a:r>
              <a:rPr lang="en-US" dirty="0" err="1" smtClean="0">
                <a:cs typeface="B Nazanin" panose="00000400000000000000" pitchFamily="2" charset="-78"/>
              </a:rPr>
              <a:t>.n</a:t>
            </a:r>
            <a:r>
              <a:rPr lang="fa-IR" dirty="0" smtClean="0">
                <a:cs typeface="B Nazanin" panose="00000400000000000000" pitchFamily="2" charset="-78"/>
              </a:rPr>
              <a:t>).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واحد </a:t>
            </a:r>
            <a:r>
              <a:rPr lang="fa-IR" dirty="0">
                <a:cs typeface="B Nazanin" panose="00000400000000000000" pitchFamily="2" charset="-78"/>
              </a:rPr>
              <a:t>توان دردستگاه متريك، </a:t>
            </a:r>
            <a:r>
              <a:rPr lang="fa-IR" dirty="0" smtClean="0">
                <a:cs typeface="B Nazanin" panose="00000400000000000000" pitchFamily="2" charset="-78"/>
              </a:rPr>
              <a:t>وات</a:t>
            </a:r>
            <a:r>
              <a:rPr lang="en-US" dirty="0" smtClean="0">
                <a:cs typeface="B Nazanin" panose="00000400000000000000" pitchFamily="2" charset="-78"/>
              </a:rPr>
              <a:t>W</a:t>
            </a:r>
            <a:r>
              <a:rPr lang="fa-IR" dirty="0">
                <a:cs typeface="B Nazanin" panose="00000400000000000000" pitchFamily="2" charset="-78"/>
              </a:rPr>
              <a:t>است، كـه عبـارت </a:t>
            </a:r>
            <a:r>
              <a:rPr lang="fa-IR" dirty="0" smtClean="0">
                <a:cs typeface="B Nazanin" panose="00000400000000000000" pitchFamily="2" charset="-78"/>
              </a:rPr>
              <a:t>ازيك </a:t>
            </a:r>
            <a:r>
              <a:rPr lang="fa-IR" dirty="0">
                <a:cs typeface="B Nazanin" panose="00000400000000000000" pitchFamily="2" charset="-78"/>
              </a:rPr>
              <a:t>ژول بر يك ثانيه </a:t>
            </a:r>
            <a:r>
              <a:rPr lang="en-US" dirty="0" smtClean="0">
                <a:cs typeface="B Nazanin" panose="00000400000000000000" pitchFamily="2" charset="-78"/>
              </a:rPr>
              <a:t>j/s</a:t>
            </a:r>
            <a:r>
              <a:rPr lang="fa-IR" dirty="0" smtClean="0">
                <a:cs typeface="B Nazanin" panose="00000400000000000000" pitchFamily="2" charset="-78"/>
              </a:rPr>
              <a:t> است</a:t>
            </a:r>
            <a:r>
              <a:rPr lang="fa-IR" dirty="0">
                <a:cs typeface="B Nazanin" panose="00000400000000000000" pitchFamily="2" charset="-78"/>
              </a:rPr>
              <a:t>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پيشوندهايي </a:t>
            </a:r>
            <a:r>
              <a:rPr lang="fa-IR" dirty="0">
                <a:cs typeface="B Nazanin" panose="00000400000000000000" pitchFamily="2" charset="-78"/>
              </a:rPr>
              <a:t>كه در دستگاه </a:t>
            </a:r>
            <a:r>
              <a:rPr lang="fa-IR" dirty="0" smtClean="0">
                <a:cs typeface="B Nazanin" panose="00000400000000000000" pitchFamily="2" charset="-78"/>
              </a:rPr>
              <a:t>بين الملي </a:t>
            </a:r>
            <a:r>
              <a:rPr lang="fa-IR" dirty="0">
                <a:cs typeface="B Nazanin" panose="00000400000000000000" pitchFamily="2" charset="-78"/>
              </a:rPr>
              <a:t>متريك </a:t>
            </a:r>
            <a:r>
              <a:rPr lang="en-US" dirty="0" smtClean="0">
                <a:cs typeface="B Nazanin" panose="00000400000000000000" pitchFamily="2" charset="-78"/>
              </a:rPr>
              <a:t>SI</a:t>
            </a:r>
            <a:r>
              <a:rPr lang="fa-IR" dirty="0" smtClean="0">
                <a:cs typeface="B Nazanin" panose="00000400000000000000" pitchFamily="2" charset="-78"/>
              </a:rPr>
              <a:t> بـراي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تعيين </a:t>
            </a:r>
            <a:r>
              <a:rPr lang="fa-IR" dirty="0">
                <a:cs typeface="B Nazanin" panose="00000400000000000000" pitchFamily="2" charset="-78"/>
              </a:rPr>
              <a:t>اجزا و اضعاف واحدها </a:t>
            </a:r>
            <a:r>
              <a:rPr lang="fa-IR" dirty="0" smtClean="0">
                <a:cs typeface="B Nazanin" panose="00000400000000000000" pitchFamily="2" charset="-78"/>
              </a:rPr>
              <a:t>به كار </a:t>
            </a:r>
            <a:r>
              <a:rPr lang="fa-IR" dirty="0">
                <a:cs typeface="B Nazanin" panose="00000400000000000000" pitchFamily="2" charset="-78"/>
              </a:rPr>
              <a:t>ميروند در </a:t>
            </a:r>
            <a:r>
              <a:rPr lang="fa-IR" dirty="0" smtClean="0">
                <a:cs typeface="B Nazanin" panose="00000400000000000000" pitchFamily="2" charset="-78"/>
              </a:rPr>
              <a:t>جدول اسلاید بعد نشان </a:t>
            </a:r>
            <a:r>
              <a:rPr lang="fa-IR" dirty="0">
                <a:cs typeface="B Nazanin" panose="00000400000000000000" pitchFamily="2" charset="-78"/>
              </a:rPr>
              <a:t>داده شده است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2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282</TotalTime>
  <Words>909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 Nazanin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</dc:creator>
  <cp:lastModifiedBy>VAIO</cp:lastModifiedBy>
  <cp:revision>28</cp:revision>
  <dcterms:created xsi:type="dcterms:W3CDTF">2018-02-21T07:24:44Z</dcterms:created>
  <dcterms:modified xsi:type="dcterms:W3CDTF">2019-03-21T23:43:44Z</dcterms:modified>
</cp:coreProperties>
</file>