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13E4-C25D-4BA7-A6DE-9E4C54E0C0F9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8112-A0E6-42A9-A452-1BE2F5759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4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13E4-C25D-4BA7-A6DE-9E4C54E0C0F9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8112-A0E6-42A9-A452-1BE2F5759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13E4-C25D-4BA7-A6DE-9E4C54E0C0F9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8112-A0E6-42A9-A452-1BE2F5759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00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13E4-C25D-4BA7-A6DE-9E4C54E0C0F9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8112-A0E6-42A9-A452-1BE2F575955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7021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13E4-C25D-4BA7-A6DE-9E4C54E0C0F9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8112-A0E6-42A9-A452-1BE2F5759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13E4-C25D-4BA7-A6DE-9E4C54E0C0F9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8112-A0E6-42A9-A452-1BE2F5759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14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13E4-C25D-4BA7-A6DE-9E4C54E0C0F9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8112-A0E6-42A9-A452-1BE2F5759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58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13E4-C25D-4BA7-A6DE-9E4C54E0C0F9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8112-A0E6-42A9-A452-1BE2F5759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24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13E4-C25D-4BA7-A6DE-9E4C54E0C0F9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8112-A0E6-42A9-A452-1BE2F5759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0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13E4-C25D-4BA7-A6DE-9E4C54E0C0F9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8112-A0E6-42A9-A452-1BE2F5759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7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13E4-C25D-4BA7-A6DE-9E4C54E0C0F9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8112-A0E6-42A9-A452-1BE2F5759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3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13E4-C25D-4BA7-A6DE-9E4C54E0C0F9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8112-A0E6-42A9-A452-1BE2F5759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2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13E4-C25D-4BA7-A6DE-9E4C54E0C0F9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8112-A0E6-42A9-A452-1BE2F5759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0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13E4-C25D-4BA7-A6DE-9E4C54E0C0F9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8112-A0E6-42A9-A452-1BE2F5759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9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13E4-C25D-4BA7-A6DE-9E4C54E0C0F9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8112-A0E6-42A9-A452-1BE2F5759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20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13E4-C25D-4BA7-A6DE-9E4C54E0C0F9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8112-A0E6-42A9-A452-1BE2F5759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8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13E4-C25D-4BA7-A6DE-9E4C54E0C0F9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18112-A0E6-42A9-A452-1BE2F5759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6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75113E4-C25D-4BA7-A6DE-9E4C54E0C0F9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1B18112-A0E6-42A9-A452-1BE2F5759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2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1266092"/>
            <a:ext cx="8689976" cy="3991707"/>
          </a:xfrm>
        </p:spPr>
        <p:txBody>
          <a:bodyPr>
            <a:normAutofit/>
          </a:bodyPr>
          <a:lstStyle/>
          <a:p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به نام خدا</a:t>
            </a:r>
          </a:p>
          <a:p>
            <a:endParaRPr lang="fa-IR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endParaRPr lang="fa-IR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endParaRPr lang="fa-IR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l" rtl="1"/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323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815926"/>
            <a:ext cx="10363826" cy="4975273"/>
          </a:xfrm>
        </p:spPr>
        <p:txBody>
          <a:bodyPr/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ردة تتراگونال بی پیرامیدال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(</a:t>
            </a:r>
            <a:r>
              <a:rPr lang="en-US" cap="none" dirty="0" smtClean="0">
                <a:cs typeface="B Nazanin" panose="00000400000000000000" pitchFamily="2" charset="-78"/>
              </a:rPr>
              <a:t>Tetragonal </a:t>
            </a:r>
            <a:r>
              <a:rPr lang="en-US" cap="none" dirty="0" err="1" smtClean="0">
                <a:cs typeface="B Nazanin" panose="00000400000000000000" pitchFamily="2" charset="-78"/>
              </a:rPr>
              <a:t>Bipyramidal</a:t>
            </a:r>
            <a:r>
              <a:rPr lang="en-US" cap="none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عناصر تقارن در این رده عبارتند از یک محور درجه 4عمود بر یک سطح تقارن که از ترکیب این دو عنصـر تقـارن</a:t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>مرکز تقارن حاصل می </a:t>
            </a:r>
            <a:r>
              <a:rPr lang="fa-IR" dirty="0" smtClean="0">
                <a:cs typeface="B Nazanin" panose="00000400000000000000" pitchFamily="2" charset="-78"/>
              </a:rPr>
              <a:t>شود.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مثال این رده: شئلیت </a:t>
            </a: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14" y="2444939"/>
            <a:ext cx="6573276" cy="334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9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647114"/>
            <a:ext cx="10363826" cy="5144085"/>
          </a:xfrm>
        </p:spPr>
        <p:txBody>
          <a:bodyPr/>
          <a:lstStyle/>
          <a:p>
            <a:pPr algn="r" rtl="1"/>
            <a:r>
              <a:rPr lang="fa-IR" b="1" cap="none" dirty="0" smtClean="0">
                <a:cs typeface="B Nazanin" panose="00000400000000000000" pitchFamily="2" charset="-78"/>
              </a:rPr>
              <a:t>ردة دي تتراگونال پیرامیدال</a:t>
            </a:r>
            <a:r>
              <a:rPr lang="fa-IR" cap="none" dirty="0" smtClean="0">
                <a:cs typeface="B Nazanin" panose="00000400000000000000" pitchFamily="2" charset="-78"/>
              </a:rPr>
              <a:t> (</a:t>
            </a:r>
            <a:r>
              <a:rPr lang="en-US" cap="none" dirty="0" err="1" smtClean="0">
                <a:cs typeface="B Nazanin" panose="00000400000000000000" pitchFamily="2" charset="-78"/>
              </a:rPr>
              <a:t>Ditetragonal</a:t>
            </a:r>
            <a:r>
              <a:rPr lang="en-US" cap="none" dirty="0" smtClean="0">
                <a:cs typeface="B Nazanin" panose="00000400000000000000" pitchFamily="2" charset="-78"/>
              </a:rPr>
              <a:t> Pyramidal </a:t>
            </a:r>
            <a:r>
              <a:rPr lang="fa-IR" cap="none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یک محور درجه 4قطبی و چهار سطح تقارن که دو بدو با یکدیگر هم ارزش بوده و فصـل مشـترك آنهـا بـر محـور</a:t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>درجه 4منطبق است.</a:t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endParaRPr lang="en-US" cap="none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63" y="2036362"/>
            <a:ext cx="7753277" cy="375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5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661182"/>
            <a:ext cx="10363826" cy="5130017"/>
          </a:xfrm>
        </p:spPr>
        <p:txBody>
          <a:bodyPr/>
          <a:lstStyle/>
          <a:p>
            <a:pPr algn="r" rtl="1"/>
            <a:r>
              <a:rPr lang="fa-IR" b="1" cap="none" dirty="0" smtClean="0">
                <a:cs typeface="B Nazanin" panose="00000400000000000000" pitchFamily="2" charset="-78"/>
              </a:rPr>
              <a:t>ردة دي تتراگونال بی پیرامیدال</a:t>
            </a:r>
            <a:r>
              <a:rPr lang="fa-IR" cap="none" dirty="0" smtClean="0">
                <a:cs typeface="B Nazanin" panose="00000400000000000000" pitchFamily="2" charset="-78"/>
              </a:rPr>
              <a:t> (</a:t>
            </a:r>
            <a:r>
              <a:rPr lang="en-US" cap="none" dirty="0" err="1" smtClean="0">
                <a:cs typeface="B Nazanin" panose="00000400000000000000" pitchFamily="2" charset="-78"/>
              </a:rPr>
              <a:t>Ditetragonal</a:t>
            </a:r>
            <a:r>
              <a:rPr lang="en-US" cap="none" dirty="0" smtClean="0">
                <a:cs typeface="B Nazanin" panose="00000400000000000000" pitchFamily="2" charset="-78"/>
              </a:rPr>
              <a:t> </a:t>
            </a:r>
            <a:r>
              <a:rPr lang="en-US" cap="none" dirty="0" err="1" smtClean="0">
                <a:cs typeface="B Nazanin" panose="00000400000000000000" pitchFamily="2" charset="-78"/>
              </a:rPr>
              <a:t>Bipyramida</a:t>
            </a:r>
            <a:r>
              <a:rPr lang="en-US" b="1" cap="none" dirty="0" err="1" smtClean="0">
                <a:cs typeface="B Nazanin" panose="00000400000000000000" pitchFamily="2" charset="-78"/>
              </a:rPr>
              <a:t>l</a:t>
            </a:r>
            <a:r>
              <a:rPr lang="en-US" cap="none" dirty="0" smtClean="0">
                <a:cs typeface="B Nazanin" panose="00000400000000000000" pitchFamily="2" charset="-78"/>
              </a:rPr>
              <a:t> </a:t>
            </a:r>
            <a:r>
              <a:rPr lang="fa-IR" cap="none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در این رده یک محور درجه 4در جهت محور </a:t>
            </a:r>
            <a:r>
              <a:rPr lang="en-US" cap="none" dirty="0" smtClean="0">
                <a:cs typeface="B Nazanin" panose="00000400000000000000" pitchFamily="2" charset="-78"/>
              </a:rPr>
              <a:t>Z</a:t>
            </a:r>
            <a:r>
              <a:rPr lang="fa-IR" cap="none" dirty="0" smtClean="0">
                <a:cs typeface="B Nazanin" panose="00000400000000000000" pitchFamily="2" charset="-78"/>
              </a:rPr>
              <a:t>بلورشناسی، یک سطح تقارن عمـود بـر آن، چهـار محـور درجـه 2</a:t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>عمود بر محور درجه 4که دو به دو با یکدیگر هم ارزش مـی باشـند وجـود دارد. 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مثال: روتیل، آناتاز و زیرکن</a:t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endParaRPr lang="en-US" cap="none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384" y="2204848"/>
            <a:ext cx="6178794" cy="3586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744" y="661182"/>
            <a:ext cx="4488087" cy="5542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23" y="1205129"/>
            <a:ext cx="5430136" cy="362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2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717452"/>
            <a:ext cx="10363826" cy="5331656"/>
          </a:xfrm>
        </p:spPr>
        <p:txBody>
          <a:bodyPr/>
          <a:lstStyle/>
          <a:p>
            <a:pPr algn="r" rtl="1"/>
            <a:r>
              <a:rPr lang="fa-IR" b="1" cap="none" dirty="0" smtClean="0">
                <a:cs typeface="B Nazanin" panose="00000400000000000000" pitchFamily="2" charset="-78"/>
              </a:rPr>
              <a:t>تتراگونال بی اسفنوئیدال</a:t>
            </a:r>
            <a:r>
              <a:rPr lang="fa-IR" cap="none" dirty="0" smtClean="0">
                <a:cs typeface="B Nazanin" panose="00000400000000000000" pitchFamily="2" charset="-78"/>
              </a:rPr>
              <a:t> (</a:t>
            </a:r>
            <a:r>
              <a:rPr lang="en-US" cap="none" dirty="0" smtClean="0">
                <a:cs typeface="B Nazanin" panose="00000400000000000000" pitchFamily="2" charset="-78"/>
              </a:rPr>
              <a:t>Tetragonal </a:t>
            </a:r>
            <a:r>
              <a:rPr lang="en-US" cap="none" dirty="0" err="1" smtClean="0">
                <a:cs typeface="B Nazanin" panose="00000400000000000000" pitchFamily="2" charset="-78"/>
              </a:rPr>
              <a:t>Bisphenoidal</a:t>
            </a:r>
            <a:r>
              <a:rPr lang="fa-IR" cap="none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تنها عنصر تقارن در این دره یک محور درجه 4معکوس منطبق بر محور </a:t>
            </a:r>
            <a:r>
              <a:rPr lang="en-US" dirty="0">
                <a:cs typeface="B Nazanin" panose="00000400000000000000" pitchFamily="2" charset="-78"/>
              </a:rPr>
              <a:t>z</a:t>
            </a:r>
            <a:r>
              <a:rPr lang="fa-IR" dirty="0">
                <a:cs typeface="B Nazanin" panose="00000400000000000000" pitchFamily="2" charset="-78"/>
              </a:rPr>
              <a:t>می </a:t>
            </a:r>
            <a:r>
              <a:rPr lang="fa-IR" dirty="0" smtClean="0">
                <a:cs typeface="B Nazanin" panose="00000400000000000000" pitchFamily="2" charset="-78"/>
              </a:rPr>
              <a:t>باشد.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در ایـن رده فـرم </a:t>
            </a:r>
            <a:r>
              <a:rPr lang="fa-IR" dirty="0" smtClean="0">
                <a:cs typeface="B Nazanin" panose="00000400000000000000" pitchFamily="2" charset="-78"/>
              </a:rPr>
              <a:t>بسـته اي </a:t>
            </a:r>
            <a:r>
              <a:rPr lang="fa-IR" dirty="0">
                <a:cs typeface="B Nazanin" panose="00000400000000000000" pitchFamily="2" charset="-78"/>
              </a:rPr>
              <a:t>تشکیل میگردد که داراي چهار سطح می باشد.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در این فرم دو یال افقی نسبت به یکدیگر بطورعمود قـرار گرفتـه </a:t>
            </a:r>
            <a:r>
              <a:rPr lang="fa-IR" dirty="0" smtClean="0">
                <a:cs typeface="B Nazanin" panose="00000400000000000000" pitchFamily="2" charset="-78"/>
              </a:rPr>
              <a:t>انـد در </a:t>
            </a:r>
            <a:r>
              <a:rPr lang="fa-IR" dirty="0">
                <a:cs typeface="B Nazanin" panose="00000400000000000000" pitchFamily="2" charset="-78"/>
              </a:rPr>
              <a:t>صورتیکه در فرم ارتورومبیک بی اسفنوئیدال این دو یال نسبت بهم بطورمایل قرار گرفته </a:t>
            </a:r>
            <a:r>
              <a:rPr lang="fa-IR" dirty="0" smtClean="0">
                <a:cs typeface="B Nazanin" panose="00000400000000000000" pitchFamily="2" charset="-78"/>
              </a:rPr>
              <a:t>اند. </a:t>
            </a: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endParaRPr lang="en-US" cap="none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754" y="2782420"/>
            <a:ext cx="6666034" cy="326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5249" y="745588"/>
            <a:ext cx="10602351" cy="5345723"/>
          </a:xfrm>
        </p:spPr>
        <p:txBody>
          <a:bodyPr/>
          <a:lstStyle/>
          <a:p>
            <a:pPr algn="r" rtl="1"/>
            <a:r>
              <a:rPr lang="fa-IR" b="1" cap="none" dirty="0" smtClean="0">
                <a:cs typeface="B Nazanin" panose="00000400000000000000" pitchFamily="2" charset="-78"/>
              </a:rPr>
              <a:t>تتراگونال اسکالنوهدرال</a:t>
            </a:r>
            <a:r>
              <a:rPr lang="fa-IR" cap="none" dirty="0" smtClean="0">
                <a:cs typeface="B Nazanin" panose="00000400000000000000" pitchFamily="2" charset="-78"/>
              </a:rPr>
              <a:t> (</a:t>
            </a:r>
            <a:r>
              <a:rPr lang="en-US" cap="none" dirty="0" smtClean="0">
                <a:cs typeface="B Nazanin" panose="00000400000000000000" pitchFamily="2" charset="-78"/>
              </a:rPr>
              <a:t>Tetragonal </a:t>
            </a:r>
            <a:r>
              <a:rPr lang="en-US" cap="none" dirty="0" err="1" smtClean="0">
                <a:cs typeface="B Nazanin" panose="00000400000000000000" pitchFamily="2" charset="-78"/>
              </a:rPr>
              <a:t>Scalenohedra</a:t>
            </a:r>
            <a:r>
              <a:rPr lang="en-US" b="1" cap="none" dirty="0" err="1" smtClean="0">
                <a:cs typeface="B Nazanin" panose="00000400000000000000" pitchFamily="2" charset="-78"/>
              </a:rPr>
              <a:t>l</a:t>
            </a:r>
            <a:r>
              <a:rPr lang="en-US" cap="none" dirty="0" smtClean="0">
                <a:cs typeface="B Nazanin" panose="00000400000000000000" pitchFamily="2" charset="-78"/>
              </a:rPr>
              <a:t> </a:t>
            </a:r>
            <a:r>
              <a:rPr lang="fa-IR" cap="none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در این رده یک محور درجه 4معکوس وجود دارد که در محل تلاقی دو سطح تقارن قرار می گیرد. 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عمود بر محـور درجه 4معکوس و در جهت نیمساز زاویه بین دو سطح تقارن دو محور درجه 2قـرار دارد کـه در جهـت محورهـاي </a:t>
            </a:r>
            <a:r>
              <a:rPr lang="en-US" cap="none" dirty="0" smtClean="0">
                <a:cs typeface="B Nazanin" panose="00000400000000000000" pitchFamily="2" charset="-78"/>
              </a:rPr>
              <a:t>X</a:t>
            </a:r>
            <a:r>
              <a:rPr lang="fa-IR" cap="none" dirty="0" smtClean="0">
                <a:cs typeface="B Nazanin" panose="00000400000000000000" pitchFamily="2" charset="-78"/>
              </a:rPr>
              <a:t>و </a:t>
            </a:r>
            <a:r>
              <a:rPr lang="en-US" cap="none" dirty="0" smtClean="0">
                <a:cs typeface="B Nazanin" panose="00000400000000000000" pitchFamily="2" charset="-78"/>
              </a:rPr>
              <a:t>Y</a:t>
            </a:r>
            <a:r>
              <a:rPr lang="fa-IR" cap="none" dirty="0" smtClean="0">
                <a:cs typeface="B Nazanin" panose="00000400000000000000" pitchFamily="2" charset="-78"/>
              </a:rPr>
              <a:t>واقع می شوند. </a:t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endParaRPr lang="en-US" cap="none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36" y="2366303"/>
            <a:ext cx="6848475" cy="403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23" y="3021824"/>
            <a:ext cx="3329281" cy="29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7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675249"/>
            <a:ext cx="10363826" cy="5514535"/>
          </a:xfrm>
        </p:spPr>
        <p:txBody>
          <a:bodyPr/>
          <a:lstStyle/>
          <a:p>
            <a:pPr algn="r" rtl="1"/>
            <a:r>
              <a:rPr lang="fa-IR" b="1" cap="none" dirty="0" smtClean="0">
                <a:cs typeface="B Nazanin" panose="00000400000000000000" pitchFamily="2" charset="-78"/>
              </a:rPr>
              <a:t>ردة تتراگونال تراپزوهدرال</a:t>
            </a:r>
            <a:r>
              <a:rPr lang="fa-IR" cap="none" dirty="0" smtClean="0">
                <a:cs typeface="B Nazanin" panose="00000400000000000000" pitchFamily="2" charset="-78"/>
              </a:rPr>
              <a:t> (</a:t>
            </a:r>
            <a:r>
              <a:rPr lang="en-US" cap="none" dirty="0" smtClean="0">
                <a:cs typeface="B Nazanin" panose="00000400000000000000" pitchFamily="2" charset="-78"/>
              </a:rPr>
              <a:t>Tetragonal </a:t>
            </a:r>
            <a:r>
              <a:rPr lang="en-US" cap="none" dirty="0" err="1" smtClean="0">
                <a:cs typeface="B Nazanin" panose="00000400000000000000" pitchFamily="2" charset="-78"/>
              </a:rPr>
              <a:t>Trapezohedral</a:t>
            </a:r>
            <a:r>
              <a:rPr lang="en-US" cap="none" dirty="0" smtClean="0">
                <a:cs typeface="B Nazanin" panose="00000400000000000000" pitchFamily="2" charset="-78"/>
              </a:rPr>
              <a:t> </a:t>
            </a:r>
            <a:r>
              <a:rPr lang="fa-IR" cap="none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عناصرتقارن دراین رده عبارتند از یک محور درجه 4و چهار محور درجه 2عمود بر این محورکه دو بدو با یکـدیگرهم</a:t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>ارزش میباشند 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این رده داراي فرم انانتیمورف است </a:t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endParaRPr lang="en-US" cap="none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71" y="1885307"/>
            <a:ext cx="7204637" cy="417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0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844062"/>
            <a:ext cx="10363826" cy="4947137"/>
          </a:xfrm>
        </p:spPr>
        <p:txBody>
          <a:bodyPr/>
          <a:lstStyle/>
          <a:p>
            <a:pPr algn="r" rtl="1"/>
            <a:r>
              <a:rPr lang="fa-IR" b="1" cap="none" dirty="0" smtClean="0">
                <a:cs typeface="B Nazanin" panose="00000400000000000000" pitchFamily="2" charset="-78"/>
              </a:rPr>
              <a:t>سیستم هگزاگونال</a:t>
            </a:r>
            <a:r>
              <a:rPr lang="fa-IR" cap="none" dirty="0" smtClean="0">
                <a:cs typeface="B Nazanin" panose="00000400000000000000" pitchFamily="2" charset="-78"/>
              </a:rPr>
              <a:t> (</a:t>
            </a:r>
            <a:r>
              <a:rPr lang="en-US" cap="none" dirty="0" smtClean="0">
                <a:cs typeface="B Nazanin" panose="00000400000000000000" pitchFamily="2" charset="-78"/>
              </a:rPr>
              <a:t>Hexagonal System </a:t>
            </a:r>
            <a:r>
              <a:rPr lang="fa-IR" cap="none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رده هاي سیستم تبلور هگزاگونال شامل 5رده تقارن بوده و 2رده تقارن نیز از سیستم تبلـور تریگونـال نیـز بـه آن اضـافه</a:t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>می شود.</a:t>
            </a:r>
          </a:p>
          <a:p>
            <a:pPr algn="r" rtl="1"/>
            <a:r>
              <a:rPr lang="fa-IR" b="1" cap="none" dirty="0" smtClean="0">
                <a:cs typeface="B Nazanin" panose="00000400000000000000" pitchFamily="2" charset="-78"/>
              </a:rPr>
              <a:t>ردة هگزاگونال پیرامیدال</a:t>
            </a:r>
            <a:r>
              <a:rPr lang="fa-IR" cap="none" dirty="0" smtClean="0">
                <a:cs typeface="B Nazanin" panose="00000400000000000000" pitchFamily="2" charset="-78"/>
              </a:rPr>
              <a:t> (</a:t>
            </a:r>
            <a:r>
              <a:rPr lang="en-US" cap="none" dirty="0" smtClean="0">
                <a:cs typeface="B Nazanin" panose="00000400000000000000" pitchFamily="2" charset="-78"/>
              </a:rPr>
              <a:t>Hexagonal Pyramidal </a:t>
            </a:r>
            <a:r>
              <a:rPr lang="fa-IR" cap="none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این رده داراي تنهایک محوردرجه 6قطبی درجهت محور </a:t>
            </a:r>
            <a:r>
              <a:rPr lang="en-US" cap="none" dirty="0" smtClean="0">
                <a:cs typeface="B Nazanin" panose="00000400000000000000" pitchFamily="2" charset="-78"/>
              </a:rPr>
              <a:t>C</a:t>
            </a:r>
            <a:r>
              <a:rPr lang="fa-IR" cap="none" dirty="0" smtClean="0">
                <a:cs typeface="B Nazanin" panose="00000400000000000000" pitchFamily="2" charset="-78"/>
              </a:rPr>
              <a:t>بلورشناسی می باشد </a:t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endParaRPr lang="en-US" cap="none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16" y="3214791"/>
            <a:ext cx="6106844" cy="315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2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717452"/>
            <a:ext cx="10363826" cy="5073747"/>
          </a:xfrm>
        </p:spPr>
        <p:txBody>
          <a:bodyPr/>
          <a:lstStyle/>
          <a:p>
            <a:pPr algn="r" rtl="1"/>
            <a:r>
              <a:rPr lang="fa-IR" b="1" cap="none" dirty="0" smtClean="0">
                <a:cs typeface="B Nazanin" panose="00000400000000000000" pitchFamily="2" charset="-78"/>
              </a:rPr>
              <a:t>رده هگزاگونال بی پیرامیدال</a:t>
            </a:r>
            <a:r>
              <a:rPr lang="fa-IR" cap="none" dirty="0" smtClean="0">
                <a:cs typeface="B Nazanin" panose="00000400000000000000" pitchFamily="2" charset="-78"/>
              </a:rPr>
              <a:t> (</a:t>
            </a:r>
            <a:r>
              <a:rPr lang="en-US" cap="none" dirty="0" smtClean="0">
                <a:cs typeface="B Nazanin" panose="00000400000000000000" pitchFamily="2" charset="-78"/>
              </a:rPr>
              <a:t>Hexagonal </a:t>
            </a:r>
            <a:r>
              <a:rPr lang="en-US" cap="none" dirty="0" err="1" smtClean="0">
                <a:cs typeface="B Nazanin" panose="00000400000000000000" pitchFamily="2" charset="-78"/>
              </a:rPr>
              <a:t>Bipyramidal</a:t>
            </a:r>
            <a:r>
              <a:rPr lang="en-US" cap="none" dirty="0" smtClean="0">
                <a:cs typeface="B Nazanin" panose="00000400000000000000" pitchFamily="2" charset="-78"/>
              </a:rPr>
              <a:t> </a:t>
            </a:r>
            <a:r>
              <a:rPr lang="fa-IR" cap="none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عناصر تقارن این رده عبارتند از یک محور درجه 6که در جهت محور </a:t>
            </a:r>
            <a:r>
              <a:rPr lang="en-US" cap="none" dirty="0" smtClean="0">
                <a:cs typeface="B Nazanin" panose="00000400000000000000" pitchFamily="2" charset="-78"/>
              </a:rPr>
              <a:t>Z</a:t>
            </a:r>
            <a:r>
              <a:rPr lang="fa-IR" cap="none" dirty="0" smtClean="0">
                <a:cs typeface="B Nazanin" panose="00000400000000000000" pitchFamily="2" charset="-78"/>
              </a:rPr>
              <a:t>قرار گرفتـه ویـک سـطح تقـارن عمـود بـر</a:t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>آن. 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مثال این رده: آپاتیت </a:t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endParaRPr lang="en-US" cap="none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2499506"/>
            <a:ext cx="6800338" cy="3291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047" y="2499506"/>
            <a:ext cx="3230553" cy="32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5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604912"/>
            <a:ext cx="10363826" cy="5186288"/>
          </a:xfrm>
        </p:spPr>
        <p:txBody>
          <a:bodyPr/>
          <a:lstStyle/>
          <a:p>
            <a:pPr algn="r" rtl="1"/>
            <a:r>
              <a:rPr lang="fa-IR" b="1" cap="none" dirty="0" smtClean="0">
                <a:cs typeface="B Nazanin" panose="00000400000000000000" pitchFamily="2" charset="-78"/>
              </a:rPr>
              <a:t>رده دي هگزاگونال پیرامیدال</a:t>
            </a:r>
            <a:r>
              <a:rPr lang="fa-IR" cap="none" dirty="0" smtClean="0">
                <a:cs typeface="B Nazanin" panose="00000400000000000000" pitchFamily="2" charset="-78"/>
              </a:rPr>
              <a:t> (</a:t>
            </a:r>
            <a:r>
              <a:rPr lang="en-US" cap="none" dirty="0" err="1" smtClean="0">
                <a:cs typeface="B Nazanin" panose="00000400000000000000" pitchFamily="2" charset="-78"/>
              </a:rPr>
              <a:t>Dihexagonal</a:t>
            </a:r>
            <a:r>
              <a:rPr lang="en-US" cap="none" dirty="0" smtClean="0">
                <a:cs typeface="B Nazanin" panose="00000400000000000000" pitchFamily="2" charset="-78"/>
              </a:rPr>
              <a:t> Pyramidal </a:t>
            </a:r>
            <a:r>
              <a:rPr lang="fa-IR" cap="none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عناصر تقارن این رده عبارتند از یک محور درجه 6قطبی و شش سطح تقارن که بطور یک در میـان بـا یکـدیگر هـم</a:t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>ارزش می باشند.</a:t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endParaRPr lang="en-US" cap="none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756" y="1910275"/>
            <a:ext cx="690562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2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801858"/>
            <a:ext cx="10363826" cy="4989341"/>
          </a:xfrm>
        </p:spPr>
        <p:txBody>
          <a:bodyPr/>
          <a:lstStyle/>
          <a:p>
            <a:pPr algn="r" rtl="1"/>
            <a:r>
              <a:rPr lang="fa-IR" b="1" cap="none" dirty="0" smtClean="0">
                <a:cs typeface="B Nazanin" panose="00000400000000000000" pitchFamily="2" charset="-78"/>
              </a:rPr>
              <a:t>رده دي هگزاگونال بی پیرامیدال</a:t>
            </a:r>
            <a:r>
              <a:rPr lang="fa-IR" cap="none" dirty="0" smtClean="0">
                <a:cs typeface="B Nazanin" panose="00000400000000000000" pitchFamily="2" charset="-78"/>
              </a:rPr>
              <a:t> (</a:t>
            </a:r>
            <a:r>
              <a:rPr lang="en-US" cap="none" dirty="0" err="1" smtClean="0">
                <a:cs typeface="B Nazanin" panose="00000400000000000000" pitchFamily="2" charset="-78"/>
              </a:rPr>
              <a:t>Dihexagonal</a:t>
            </a:r>
            <a:r>
              <a:rPr lang="en-US" cap="none" dirty="0" smtClean="0">
                <a:cs typeface="B Nazanin" panose="00000400000000000000" pitchFamily="2" charset="-78"/>
              </a:rPr>
              <a:t> </a:t>
            </a:r>
            <a:r>
              <a:rPr lang="en-US" cap="none" dirty="0" err="1" smtClean="0">
                <a:cs typeface="B Nazanin" panose="00000400000000000000" pitchFamily="2" charset="-78"/>
              </a:rPr>
              <a:t>Bipyramidal</a:t>
            </a:r>
            <a:r>
              <a:rPr lang="en-US" cap="none" dirty="0" smtClean="0">
                <a:cs typeface="B Nazanin" panose="00000400000000000000" pitchFamily="2" charset="-78"/>
              </a:rPr>
              <a:t> </a:t>
            </a:r>
            <a:r>
              <a:rPr lang="fa-IR" cap="none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عناصر تقارن در این رده عبارتند از یک محور درجه شش، شش سطح تقارن بقسمی که محور درجه شش در محل</a:t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>تلاقی آنها قرار گرفته و شش محور درجه دو و یک سطح تقارن عمود بر محور درجه شش.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مثال: بریل و گرافیت </a:t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endParaRPr lang="en-US" cap="none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2233833"/>
            <a:ext cx="7334250" cy="419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426" y="2600533"/>
            <a:ext cx="3093879" cy="396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9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872198"/>
            <a:ext cx="10363826" cy="4919002"/>
          </a:xfrm>
        </p:spPr>
        <p:txBody>
          <a:bodyPr/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سیستم تریگونال</a:t>
            </a:r>
            <a:r>
              <a:rPr lang="fa-IR" dirty="0">
                <a:cs typeface="B Nazanin" panose="00000400000000000000" pitchFamily="2" charset="-78"/>
              </a:rPr>
              <a:t>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متریک این سیستم بصورت</a:t>
            </a:r>
            <a:r>
              <a:rPr lang="fa-IR" dirty="0" smtClean="0">
                <a:cs typeface="B Nazanin" panose="00000400000000000000" pitchFamily="2" charset="-78"/>
              </a:rPr>
              <a:t>:</a:t>
            </a:r>
            <a:r>
              <a:rPr lang="fa-IR" cap="none" dirty="0" smtClean="0">
                <a:cs typeface="B Nazanin" panose="00000400000000000000" pitchFamily="2" charset="-78"/>
              </a:rPr>
              <a:t> </a:t>
            </a:r>
            <a:r>
              <a:rPr lang="el-GR" cap="none" dirty="0" smtClean="0">
                <a:cs typeface="B Nazanin" panose="00000400000000000000" pitchFamily="2" charset="-78"/>
              </a:rPr>
              <a:t>γ≠120°،</a:t>
            </a:r>
            <a:r>
              <a:rPr lang="en-US" cap="none" dirty="0" smtClean="0">
                <a:cs typeface="B Nazanin" panose="00000400000000000000" pitchFamily="2" charset="-78"/>
              </a:rPr>
              <a:t> </a:t>
            </a:r>
            <a:r>
              <a:rPr lang="fa-IR" cap="none" dirty="0">
                <a:cs typeface="B Nazanin" panose="00000400000000000000" pitchFamily="2" charset="-78"/>
              </a:rPr>
              <a:t>° </a:t>
            </a:r>
            <a:r>
              <a:rPr lang="en-US" cap="none" dirty="0" smtClean="0">
                <a:cs typeface="B Nazanin" panose="00000400000000000000" pitchFamily="2" charset="-78"/>
              </a:rPr>
              <a:t>a=</a:t>
            </a:r>
            <a:r>
              <a:rPr lang="en-US" cap="none" dirty="0" err="1" smtClean="0">
                <a:cs typeface="B Nazanin" panose="00000400000000000000" pitchFamily="2" charset="-78"/>
              </a:rPr>
              <a:t>b≠c</a:t>
            </a:r>
            <a:r>
              <a:rPr lang="en-US" cap="none" dirty="0" smtClean="0">
                <a:cs typeface="B Nazanin" panose="00000400000000000000" pitchFamily="2" charset="-78"/>
              </a:rPr>
              <a:t> </a:t>
            </a:r>
            <a:r>
              <a:rPr lang="el-GR" cap="none" dirty="0" smtClean="0">
                <a:cs typeface="B Nazanin" panose="00000400000000000000" pitchFamily="2" charset="-78"/>
              </a:rPr>
              <a:t>α=β=1</a:t>
            </a:r>
            <a:r>
              <a:rPr lang="en-US" cap="none" dirty="0" smtClean="0">
                <a:cs typeface="B Nazanin" panose="00000400000000000000" pitchFamily="2" charset="-78"/>
              </a:rPr>
              <a:t>20</a:t>
            </a:r>
            <a:endParaRPr lang="fa-IR" cap="none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رده </a:t>
            </a:r>
            <a:r>
              <a:rPr lang="fa-IR" b="1" dirty="0">
                <a:cs typeface="B Nazanin" panose="00000400000000000000" pitchFamily="2" charset="-78"/>
              </a:rPr>
              <a:t>تریگونال پیرامیدال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(</a:t>
            </a:r>
            <a:r>
              <a:rPr lang="en-US" cap="none" dirty="0" smtClean="0">
                <a:cs typeface="B Nazanin" panose="00000400000000000000" pitchFamily="2" charset="-78"/>
              </a:rPr>
              <a:t>Trigonal Pyramidal </a:t>
            </a:r>
            <a:r>
              <a:rPr lang="fa-IR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دراین رده فقط یک محوردرجه سه قطبی وجود داردکه درجهت محور </a:t>
            </a:r>
            <a:r>
              <a:rPr lang="en-US" cap="none" dirty="0" smtClean="0">
                <a:cs typeface="B Nazanin" panose="00000400000000000000" pitchFamily="2" charset="-78"/>
              </a:rPr>
              <a:t>c</a:t>
            </a:r>
            <a:r>
              <a:rPr lang="fa-IR" cap="none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قرارمـیگیـرد</a:t>
            </a:r>
            <a:r>
              <a:rPr lang="fa-IR" dirty="0">
                <a:cs typeface="B Nazanin" panose="00000400000000000000" pitchFamily="2" charset="-78"/>
              </a:rPr>
              <a:t>. </a:t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el-GR" dirty="0">
                <a:cs typeface="B Nazanin" panose="00000400000000000000" pitchFamily="2" charset="-78"/>
              </a:rPr>
              <a:t/>
            </a:r>
            <a:br>
              <a:rPr lang="el-G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2966936"/>
            <a:ext cx="6426883" cy="340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5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801858"/>
            <a:ext cx="10363826" cy="4989341"/>
          </a:xfrm>
        </p:spPr>
        <p:txBody>
          <a:bodyPr/>
          <a:lstStyle/>
          <a:p>
            <a:pPr algn="r" rtl="1"/>
            <a:r>
              <a:rPr lang="fa-IR" b="1" cap="none" dirty="0" smtClean="0">
                <a:cs typeface="B Nazanin" panose="00000400000000000000" pitchFamily="2" charset="-78"/>
              </a:rPr>
              <a:t>ردة هگزاگونال تراپزوهدرال</a:t>
            </a:r>
            <a:r>
              <a:rPr lang="fa-IR" cap="none" dirty="0" smtClean="0">
                <a:cs typeface="B Nazanin" panose="00000400000000000000" pitchFamily="2" charset="-78"/>
              </a:rPr>
              <a:t> (</a:t>
            </a:r>
            <a:r>
              <a:rPr lang="en-US" cap="none" dirty="0" smtClean="0">
                <a:cs typeface="B Nazanin" panose="00000400000000000000" pitchFamily="2" charset="-78"/>
              </a:rPr>
              <a:t>Hexagonal </a:t>
            </a:r>
            <a:r>
              <a:rPr lang="en-US" cap="none" dirty="0" err="1" smtClean="0">
                <a:cs typeface="B Nazanin" panose="00000400000000000000" pitchFamily="2" charset="-78"/>
              </a:rPr>
              <a:t>Trapezohedral</a:t>
            </a:r>
            <a:r>
              <a:rPr lang="en-US" cap="none" dirty="0" smtClean="0">
                <a:cs typeface="B Nazanin" panose="00000400000000000000" pitchFamily="2" charset="-78"/>
              </a:rPr>
              <a:t> </a:t>
            </a:r>
            <a:r>
              <a:rPr lang="fa-IR" cap="none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عناصر تقارن در این رده عبارتند از یک محور درجه شش و شش محور درجه دو که یـک در میـان بـا یکـدیگر هـم</a:t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>ارزش می باشند.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در این رده فرم هاي چپ و راست وجود دارد و تشکیل فرم انـانتی مـورف را می دهند.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مثال: کوارتز آلفا </a:t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> </a:t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endParaRPr lang="en-US" cap="none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27" y="2849438"/>
            <a:ext cx="7432138" cy="34206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912" y="3296528"/>
            <a:ext cx="3048000" cy="259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1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801858"/>
            <a:ext cx="10363826" cy="4989341"/>
          </a:xfrm>
        </p:spPr>
        <p:txBody>
          <a:bodyPr/>
          <a:lstStyle/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دو </a:t>
            </a:r>
            <a:r>
              <a:rPr lang="fa-IR" dirty="0">
                <a:cs typeface="B Nazanin" panose="00000400000000000000" pitchFamily="2" charset="-78"/>
              </a:rPr>
              <a:t>رده تقارن از سیستم تبلور تریگونال که شامل رده هاي تریگونال بی پیرامیدال و دي تریگونال بی پیرامیدال مـی </a:t>
            </a:r>
            <a:r>
              <a:rPr lang="fa-IR" dirty="0" smtClean="0">
                <a:cs typeface="B Nazanin" panose="00000400000000000000" pitchFamily="2" charset="-78"/>
              </a:rPr>
              <a:t>باشـد جزء </a:t>
            </a:r>
            <a:r>
              <a:rPr lang="fa-IR" dirty="0">
                <a:cs typeface="B Nazanin" panose="00000400000000000000" pitchFamily="2" charset="-78"/>
              </a:rPr>
              <a:t>سیستم تبلور هگزاگونال نیز میتوانند قرار </a:t>
            </a:r>
            <a:r>
              <a:rPr lang="fa-IR" dirty="0" smtClean="0">
                <a:cs typeface="B Nazanin" panose="00000400000000000000" pitchFamily="2" charset="-78"/>
              </a:rPr>
              <a:t>گیرند. </a:t>
            </a: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039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801858"/>
            <a:ext cx="10363826" cy="4989341"/>
          </a:xfrm>
        </p:spPr>
        <p:txBody>
          <a:bodyPr/>
          <a:lstStyle/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05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801858"/>
            <a:ext cx="10363826" cy="4989341"/>
          </a:xfrm>
        </p:spPr>
        <p:txBody>
          <a:bodyPr/>
          <a:lstStyle/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1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801858"/>
            <a:ext cx="10363826" cy="4989341"/>
          </a:xfrm>
        </p:spPr>
        <p:txBody>
          <a:bodyPr/>
          <a:lstStyle/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9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801858"/>
            <a:ext cx="10363826" cy="4989341"/>
          </a:xfrm>
        </p:spPr>
        <p:txBody>
          <a:bodyPr/>
          <a:lstStyle/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32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787791"/>
            <a:ext cx="10363826" cy="5275383"/>
          </a:xfrm>
        </p:spPr>
        <p:txBody>
          <a:bodyPr/>
          <a:lstStyle/>
          <a:p>
            <a:pPr algn="r" rtl="1"/>
            <a:r>
              <a:rPr lang="fa-IR" b="1" cap="none" dirty="0" smtClean="0">
                <a:cs typeface="B Nazanin" panose="00000400000000000000" pitchFamily="2" charset="-78"/>
              </a:rPr>
              <a:t>رده تریگونال بی پیرامیدال</a:t>
            </a:r>
            <a:r>
              <a:rPr lang="fa-IR" cap="none" dirty="0" smtClean="0">
                <a:cs typeface="B Nazanin" panose="00000400000000000000" pitchFamily="2" charset="-78"/>
              </a:rPr>
              <a:t> (</a:t>
            </a:r>
            <a:r>
              <a:rPr lang="en-US" cap="none" dirty="0" smtClean="0">
                <a:cs typeface="B Nazanin" panose="00000400000000000000" pitchFamily="2" charset="-78"/>
              </a:rPr>
              <a:t>Trigonal </a:t>
            </a:r>
            <a:r>
              <a:rPr lang="en-US" cap="none" dirty="0" err="1" smtClean="0">
                <a:cs typeface="B Nazanin" panose="00000400000000000000" pitchFamily="2" charset="-78"/>
              </a:rPr>
              <a:t>Bipyramidal</a:t>
            </a:r>
            <a:r>
              <a:rPr lang="en-US" cap="none" dirty="0" smtClean="0">
                <a:cs typeface="B Nazanin" panose="00000400000000000000" pitchFamily="2" charset="-78"/>
              </a:rPr>
              <a:t> </a:t>
            </a:r>
            <a:r>
              <a:rPr lang="fa-IR" cap="none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در این رده یک محور درجه 6معکوس هم ارز یک محور درجـه 3عمـود بـر سـطح تقـارن وجـود دارد. 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ایـن محـور موازي محور </a:t>
            </a:r>
            <a:r>
              <a:rPr lang="en-US" cap="none" dirty="0" smtClean="0">
                <a:cs typeface="B Nazanin" panose="00000400000000000000" pitchFamily="2" charset="-78"/>
              </a:rPr>
              <a:t>Z</a:t>
            </a:r>
            <a:r>
              <a:rPr lang="fa-IR" cap="none" dirty="0" smtClean="0">
                <a:cs typeface="B Nazanin" panose="00000400000000000000" pitchFamily="2" charset="-78"/>
              </a:rPr>
              <a:t> بلور شناسی می باشد.</a:t>
            </a:r>
          </a:p>
          <a:p>
            <a:pPr marL="0" indent="0" algn="r" rtl="1">
              <a:buNone/>
            </a:pPr>
            <a:r>
              <a:rPr lang="fa-IR" dirty="0"/>
              <a:t/>
            </a:r>
            <a:br>
              <a:rPr lang="fa-IR" dirty="0"/>
            </a:br>
            <a:r>
              <a:rPr lang="fa-IR" dirty="0"/>
              <a:t/>
            </a:r>
            <a:br>
              <a:rPr lang="fa-IR" dirty="0"/>
            </a:b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584" y="2315014"/>
            <a:ext cx="67437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1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520506"/>
            <a:ext cx="10363826" cy="5500466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b="1" cap="none" dirty="0" smtClean="0">
                <a:cs typeface="B Nazanin" panose="00000400000000000000" pitchFamily="2" charset="-78"/>
              </a:rPr>
              <a:t>رده تریگونال رومبوهدرال</a:t>
            </a:r>
            <a:r>
              <a:rPr lang="fa-IR" cap="none" dirty="0" smtClean="0">
                <a:cs typeface="B Nazanin" panose="00000400000000000000" pitchFamily="2" charset="-78"/>
              </a:rPr>
              <a:t> (</a:t>
            </a:r>
            <a:r>
              <a:rPr lang="en-US" cap="none" dirty="0" smtClean="0">
                <a:cs typeface="B Nazanin" panose="00000400000000000000" pitchFamily="2" charset="-78"/>
              </a:rPr>
              <a:t>Trigonal </a:t>
            </a:r>
            <a:r>
              <a:rPr lang="en-US" cap="none" dirty="0" err="1" smtClean="0">
                <a:cs typeface="B Nazanin" panose="00000400000000000000" pitchFamily="2" charset="-78"/>
              </a:rPr>
              <a:t>Robmbohedral</a:t>
            </a:r>
            <a:r>
              <a:rPr lang="en-US" cap="none" dirty="0" smtClean="0">
                <a:cs typeface="B Nazanin" panose="00000400000000000000" pitchFamily="2" charset="-78"/>
              </a:rPr>
              <a:t> </a:t>
            </a:r>
            <a:r>
              <a:rPr lang="fa-IR" cap="none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این رده داراي فقط یک عنصر درجه 3معکوس می باشد 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اگر به رده تریگونال پیرامیدال یک مرکز تقـارن اضـافه کنـیم، یعنـی محـور درجـه 3را بـه محور درجه 3معکوس تبدیل نماییم هرم تریگونال مبدل به یک دو هرمی خواهد شد.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با این تفاوت که سه سـطح زیـرین در مقابل سه سطح فوقانی قرار نگرفته بلکه هر سطح پایینی به اندازه 60درجه نسبت به سطح بالایی چـرخش پیـدا کـرده اسـت. 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مثال هاي این رده شامل: دولومیت و ایلیمنیت</a:t>
            </a:r>
            <a:r>
              <a:rPr lang="en-US" cap="none" dirty="0" smtClean="0">
                <a:cs typeface="B Nazanin" panose="00000400000000000000" pitchFamily="2" charset="-78"/>
              </a:rPr>
              <a:t/>
            </a:r>
            <a:br>
              <a:rPr lang="en-US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> </a:t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> </a:t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endParaRPr lang="en-US" cap="none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17" y="2860745"/>
            <a:ext cx="6755277" cy="316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661182"/>
            <a:ext cx="10363826" cy="5130017"/>
          </a:xfrm>
        </p:spPr>
        <p:txBody>
          <a:bodyPr/>
          <a:lstStyle/>
          <a:p>
            <a:pPr algn="r" rtl="1"/>
            <a:r>
              <a:rPr lang="fa-IR" b="1" cap="none" dirty="0" smtClean="0">
                <a:cs typeface="B Nazanin" panose="00000400000000000000" pitchFamily="2" charset="-78"/>
              </a:rPr>
              <a:t>رده دي تریگونال پیرامیدال</a:t>
            </a:r>
            <a:r>
              <a:rPr lang="fa-IR" cap="none" dirty="0" smtClean="0">
                <a:cs typeface="B Nazanin" panose="00000400000000000000" pitchFamily="2" charset="-78"/>
              </a:rPr>
              <a:t> (</a:t>
            </a:r>
            <a:r>
              <a:rPr lang="en-US" cap="none" dirty="0" err="1" smtClean="0">
                <a:cs typeface="B Nazanin" panose="00000400000000000000" pitchFamily="2" charset="-78"/>
              </a:rPr>
              <a:t>Ditrigonal</a:t>
            </a:r>
            <a:r>
              <a:rPr lang="en-US" cap="none" dirty="0" smtClean="0">
                <a:cs typeface="B Nazanin" panose="00000400000000000000" pitchFamily="2" charset="-78"/>
              </a:rPr>
              <a:t> Pyramidal </a:t>
            </a:r>
            <a:r>
              <a:rPr lang="fa-IR" cap="none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در این رده یک محور درجه 3قطبی منطبق بـر محـور اصـلی </a:t>
            </a:r>
            <a:r>
              <a:rPr lang="en-US" cap="none" dirty="0" smtClean="0">
                <a:cs typeface="B Nazanin" panose="00000400000000000000" pitchFamily="2" charset="-78"/>
              </a:rPr>
              <a:t>Z</a:t>
            </a:r>
            <a:r>
              <a:rPr lang="fa-IR" cap="none" dirty="0" smtClean="0">
                <a:cs typeface="B Nazanin" panose="00000400000000000000" pitchFamily="2" charset="-78"/>
              </a:rPr>
              <a:t>و سـه سـطح تقـارن وجـود دارد.</a:t>
            </a:r>
            <a:endParaRPr lang="en-US" cap="none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مثال این رده کانی تورمالین است</a:t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endParaRPr lang="en-US" cap="none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153" y="2152796"/>
            <a:ext cx="6648450" cy="3143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6" y="1890786"/>
            <a:ext cx="3619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5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717452"/>
            <a:ext cx="10363826" cy="5073747"/>
          </a:xfrm>
        </p:spPr>
        <p:txBody>
          <a:bodyPr/>
          <a:lstStyle/>
          <a:p>
            <a:pPr algn="r" rtl="1"/>
            <a:r>
              <a:rPr lang="fa-IR" b="1" cap="none" dirty="0" smtClean="0">
                <a:cs typeface="B Nazanin" panose="00000400000000000000" pitchFamily="2" charset="-78"/>
              </a:rPr>
              <a:t>ردة دي تریگونال بی پیرامیدال</a:t>
            </a:r>
            <a:r>
              <a:rPr lang="fa-IR" cap="none" dirty="0" smtClean="0">
                <a:cs typeface="B Nazanin" panose="00000400000000000000" pitchFamily="2" charset="-78"/>
              </a:rPr>
              <a:t> (</a:t>
            </a:r>
            <a:r>
              <a:rPr lang="en-US" cap="none" dirty="0" err="1" smtClean="0">
                <a:cs typeface="B Nazanin" panose="00000400000000000000" pitchFamily="2" charset="-78"/>
              </a:rPr>
              <a:t>Ditrigonal</a:t>
            </a:r>
            <a:r>
              <a:rPr lang="en-US" cap="none" dirty="0" smtClean="0">
                <a:cs typeface="B Nazanin" panose="00000400000000000000" pitchFamily="2" charset="-78"/>
              </a:rPr>
              <a:t> </a:t>
            </a:r>
            <a:r>
              <a:rPr lang="en-US" cap="none" dirty="0" err="1" smtClean="0">
                <a:cs typeface="B Nazanin" panose="00000400000000000000" pitchFamily="2" charset="-78"/>
              </a:rPr>
              <a:t>Bipyramidal</a:t>
            </a:r>
            <a:r>
              <a:rPr lang="en-US" cap="none" dirty="0" smtClean="0">
                <a:cs typeface="B Nazanin" panose="00000400000000000000" pitchFamily="2" charset="-78"/>
              </a:rPr>
              <a:t> </a:t>
            </a:r>
            <a:r>
              <a:rPr lang="fa-IR" cap="none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عناصر تقارن این رده عبارتند از یک محور درجه 3عمود بر سـطح تقـارن کـه معـادل محـور درجـه 6معکـوس.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محور </a:t>
            </a:r>
            <a:r>
              <a:rPr lang="en-US" cap="none" dirty="0" smtClean="0">
                <a:cs typeface="B Nazanin" panose="00000400000000000000" pitchFamily="2" charset="-78"/>
              </a:rPr>
              <a:t>Z</a:t>
            </a:r>
            <a:r>
              <a:rPr lang="fa-IR" cap="none" dirty="0" smtClean="0">
                <a:cs typeface="B Nazanin" panose="00000400000000000000" pitchFamily="2" charset="-78"/>
              </a:rPr>
              <a:t> بلور شناسی محل تقاطع سه دسته سطح تقارن است، سـه محـور درجـه 2 قطبی عمود بر محور درجه 6معکوس که روي سطوح تقارن قرار گرفته است. </a:t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> </a:t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endParaRPr lang="en-US" cap="none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00" y="2577998"/>
            <a:ext cx="6764508" cy="3744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08" y="3164141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2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703386"/>
            <a:ext cx="10363826" cy="5087814"/>
          </a:xfrm>
        </p:spPr>
        <p:txBody>
          <a:bodyPr/>
          <a:lstStyle/>
          <a:p>
            <a:pPr algn="r" rtl="1"/>
            <a:r>
              <a:rPr lang="fa-IR" b="1" cap="none" dirty="0" smtClean="0">
                <a:cs typeface="B Nazanin" panose="00000400000000000000" pitchFamily="2" charset="-78"/>
              </a:rPr>
              <a:t>ردة دي تریگونال اسکالنوهدرال</a:t>
            </a:r>
            <a:r>
              <a:rPr lang="fa-IR" cap="none" dirty="0" smtClean="0">
                <a:cs typeface="B Nazanin" panose="00000400000000000000" pitchFamily="2" charset="-78"/>
              </a:rPr>
              <a:t> (</a:t>
            </a:r>
            <a:r>
              <a:rPr lang="en-US" cap="none" dirty="0" err="1" smtClean="0">
                <a:cs typeface="B Nazanin" panose="00000400000000000000" pitchFamily="2" charset="-78"/>
              </a:rPr>
              <a:t>Ditrigonal</a:t>
            </a:r>
            <a:r>
              <a:rPr lang="en-US" cap="none" dirty="0" smtClean="0">
                <a:cs typeface="B Nazanin" panose="00000400000000000000" pitchFamily="2" charset="-78"/>
              </a:rPr>
              <a:t> </a:t>
            </a:r>
            <a:r>
              <a:rPr lang="en-US" cap="none" dirty="0" err="1" smtClean="0">
                <a:cs typeface="B Nazanin" panose="00000400000000000000" pitchFamily="2" charset="-78"/>
              </a:rPr>
              <a:t>Scalenohedral</a:t>
            </a:r>
            <a:r>
              <a:rPr lang="en-US" cap="none" dirty="0" smtClean="0">
                <a:cs typeface="B Nazanin" panose="00000400000000000000" pitchFamily="2" charset="-78"/>
              </a:rPr>
              <a:t> </a:t>
            </a:r>
            <a:r>
              <a:rPr lang="fa-IR" cap="none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در این رده یک محور درجه 3معکوس و سه سطح تقارن که محـور معکـوس بـر فصـل مشـترك آنهـا منطبـق اسـت وجود دارد. 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مثال این رده: کلسیت ، اولیژیست و کرندوم </a:t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endParaRPr lang="en-US" cap="none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2191831"/>
            <a:ext cx="5644442" cy="3323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665" y="2191831"/>
            <a:ext cx="4520418" cy="344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4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661182"/>
            <a:ext cx="10363826" cy="5130017"/>
          </a:xfrm>
        </p:spPr>
        <p:txBody>
          <a:bodyPr/>
          <a:lstStyle/>
          <a:p>
            <a:pPr algn="r" rtl="1"/>
            <a:r>
              <a:rPr lang="fa-IR" b="1" cap="none" dirty="0" smtClean="0">
                <a:cs typeface="B Nazanin" panose="00000400000000000000" pitchFamily="2" charset="-78"/>
              </a:rPr>
              <a:t>ردة تریگونال تراپزوهدرال</a:t>
            </a:r>
            <a:r>
              <a:rPr lang="fa-IR" cap="none" dirty="0" smtClean="0">
                <a:cs typeface="B Nazanin" panose="00000400000000000000" pitchFamily="2" charset="-78"/>
              </a:rPr>
              <a:t> (</a:t>
            </a:r>
            <a:r>
              <a:rPr lang="en-US" cap="none" dirty="0" smtClean="0">
                <a:cs typeface="B Nazanin" panose="00000400000000000000" pitchFamily="2" charset="-78"/>
              </a:rPr>
              <a:t>Trigonal </a:t>
            </a:r>
            <a:r>
              <a:rPr lang="en-US" cap="none" dirty="0" err="1" smtClean="0">
                <a:cs typeface="B Nazanin" panose="00000400000000000000" pitchFamily="2" charset="-78"/>
              </a:rPr>
              <a:t>Trapezohedral</a:t>
            </a:r>
            <a:r>
              <a:rPr lang="en-US" cap="none" dirty="0" smtClean="0">
                <a:cs typeface="B Nazanin" panose="00000400000000000000" pitchFamily="2" charset="-78"/>
              </a:rPr>
              <a:t> </a:t>
            </a:r>
            <a:r>
              <a:rPr lang="fa-IR" cap="none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عناصرتقارن دراین رده عبارتند ازیک محوردرجه 3وسه محوردرجه 2قطبی که عمود برمحور درجه 3می باشـد. 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فرم تراپزوهدردرسیستم تریگونال داراي سه سطح درقسمت فوقـانی و سـه سـطح درقسـمت تحتـانی مـی باشـد بطوریکـه</a:t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>سطوح بالایی نسبت به سطوح پـایینی بـه انـدازه یـک زاویـه دلخـواه چرخیـده اسـت.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درایـن رده، تراپزوهدرهاي راست و چپ وجود دارد یعنی حالت انانتی مورف مشاهده میشود.</a:t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> </a:t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endParaRPr lang="en-US" cap="none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565" y="2982350"/>
            <a:ext cx="6684468" cy="3560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449" y="3443579"/>
            <a:ext cx="684847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8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13774" y="703386"/>
            <a:ext cx="10363826" cy="5087814"/>
          </a:xfrm>
        </p:spPr>
        <p:txBody>
          <a:bodyPr>
            <a:normAutofit/>
          </a:bodyPr>
          <a:lstStyle/>
          <a:p>
            <a:pPr algn="r" rtl="1"/>
            <a:r>
              <a:rPr lang="fa-IR" b="1" cap="none" dirty="0" smtClean="0">
                <a:cs typeface="B Nazanin" panose="00000400000000000000" pitchFamily="2" charset="-78"/>
              </a:rPr>
              <a:t>سیستم تتراگونال</a:t>
            </a:r>
            <a:r>
              <a:rPr lang="fa-IR" cap="none" dirty="0" smtClean="0">
                <a:cs typeface="B Nazanin" panose="00000400000000000000" pitchFamily="2" charset="-78"/>
              </a:rPr>
              <a:t> (</a:t>
            </a:r>
            <a:r>
              <a:rPr lang="en-US" cap="none" dirty="0" smtClean="0">
                <a:cs typeface="B Nazanin" panose="00000400000000000000" pitchFamily="2" charset="-78"/>
              </a:rPr>
              <a:t>Tetragonal System </a:t>
            </a:r>
            <a:r>
              <a:rPr lang="fa-IR" cap="none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متریک این سیستم </a:t>
            </a:r>
            <a:r>
              <a:rPr lang="fa-IR" dirty="0" smtClean="0">
                <a:cs typeface="B Nazanin" panose="00000400000000000000" pitchFamily="2" charset="-78"/>
              </a:rPr>
              <a:t>بصورت:90 </a:t>
            </a:r>
            <a:r>
              <a:rPr lang="en-US" cap="none" dirty="0" smtClean="0">
                <a:cs typeface="B Nazanin" panose="00000400000000000000" pitchFamily="2" charset="-78"/>
              </a:rPr>
              <a:t>a = b ≠ c </a:t>
            </a:r>
            <a:r>
              <a:rPr lang="el-GR" cap="none" dirty="0" smtClean="0">
                <a:cs typeface="B Nazanin" panose="00000400000000000000" pitchFamily="2" charset="-78"/>
              </a:rPr>
              <a:t>α = β = γ = </a:t>
            </a:r>
            <a:endParaRPr lang="fa-IR" cap="none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سیستم تبلور تتراگونال شامل 7رده </a:t>
            </a:r>
            <a:r>
              <a:rPr lang="fa-IR" dirty="0" smtClean="0">
                <a:cs typeface="B Nazanin" panose="00000400000000000000" pitchFamily="2" charset="-78"/>
              </a:rPr>
              <a:t>تقارن است. 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رده تتراگونال پیرامیدال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(</a:t>
            </a:r>
            <a:r>
              <a:rPr lang="en-US" cap="none" dirty="0" smtClean="0">
                <a:cs typeface="B Nazanin" panose="00000400000000000000" pitchFamily="2" charset="-78"/>
              </a:rPr>
              <a:t>Tetragonal Pyramida</a:t>
            </a:r>
            <a:r>
              <a:rPr lang="en-US" b="1" cap="none" dirty="0" smtClean="0">
                <a:cs typeface="B Nazanin" panose="00000400000000000000" pitchFamily="2" charset="-78"/>
              </a:rPr>
              <a:t>l</a:t>
            </a:r>
            <a:r>
              <a:rPr lang="en-US" cap="none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در این رده فقط یک محور درجه 4قطبی منطبق بر محور </a:t>
            </a:r>
            <a:r>
              <a:rPr lang="en-US" dirty="0">
                <a:cs typeface="B Nazanin" panose="00000400000000000000" pitchFamily="2" charset="-78"/>
              </a:rPr>
              <a:t>z</a:t>
            </a:r>
            <a:r>
              <a:rPr lang="fa-IR" dirty="0">
                <a:cs typeface="B Nazanin" panose="00000400000000000000" pitchFamily="2" charset="-78"/>
              </a:rPr>
              <a:t>وجود دارد .</a:t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el-GR" dirty="0">
                <a:cs typeface="B Nazanin" panose="00000400000000000000" pitchFamily="2" charset="-78"/>
              </a:rPr>
              <a:t/>
            </a:r>
            <a:br>
              <a:rPr lang="el-GR" dirty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endParaRPr lang="en-US" cap="none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02" y="3247293"/>
            <a:ext cx="5422655" cy="310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9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233</TotalTime>
  <Words>807</Words>
  <Application>Microsoft Office PowerPoint</Application>
  <PresentationFormat>Widescreen</PresentationFormat>
  <Paragraphs>76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B Nazanin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VAIO</dc:creator>
  <cp:lastModifiedBy>VAIO</cp:lastModifiedBy>
  <cp:revision>25</cp:revision>
  <dcterms:created xsi:type="dcterms:W3CDTF">2018-03-01T20:32:31Z</dcterms:created>
  <dcterms:modified xsi:type="dcterms:W3CDTF">2019-03-24T06:16:07Z</dcterms:modified>
</cp:coreProperties>
</file>