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397" r:id="rId3"/>
    <p:sldId id="412" r:id="rId4"/>
    <p:sldId id="394" r:id="rId5"/>
    <p:sldId id="395" r:id="rId6"/>
    <p:sldId id="264" r:id="rId7"/>
    <p:sldId id="400" r:id="rId8"/>
    <p:sldId id="396" r:id="rId9"/>
    <p:sldId id="408" r:id="rId10"/>
    <p:sldId id="401" r:id="rId11"/>
    <p:sldId id="409" r:id="rId12"/>
    <p:sldId id="393" r:id="rId13"/>
    <p:sldId id="411" r:id="rId14"/>
    <p:sldId id="410" r:id="rId15"/>
    <p:sldId id="402" r:id="rId1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5AFCDC-3A0E-4C68-9120-1972FF65C09A}">
          <p14:sldIdLst>
            <p14:sldId id="261"/>
            <p14:sldId id="397"/>
            <p14:sldId id="412"/>
            <p14:sldId id="394"/>
            <p14:sldId id="395"/>
            <p14:sldId id="264"/>
            <p14:sldId id="400"/>
            <p14:sldId id="396"/>
            <p14:sldId id="408"/>
            <p14:sldId id="401"/>
            <p14:sldId id="409"/>
            <p14:sldId id="393"/>
            <p14:sldId id="411"/>
            <p14:sldId id="410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E6"/>
    <a:srgbClr val="B7DEE8"/>
    <a:srgbClr val="8064A2"/>
    <a:srgbClr val="9BBB59"/>
    <a:srgbClr val="4F5D68"/>
    <a:srgbClr val="4BACC6"/>
    <a:srgbClr val="FF0000"/>
    <a:srgbClr val="F0F0F0"/>
    <a:srgbClr val="E2E2E2"/>
    <a:srgbClr val="BC2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F907F36-AC5E-4E4D-851E-F579E5126583}" type="datetimeFigureOut">
              <a:rPr lang="fa-IR" smtClean="0"/>
              <a:t>05/29/1439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F23C1C1-FBAA-4803-83D4-598D36CEF5B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125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27C8597-56A6-404F-8256-965D3F73C1C0}" type="datetimeFigureOut">
              <a:rPr lang="fa-IR" smtClean="0"/>
              <a:t>05/29/1439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1D45BE8-D448-4B80-A419-0DDB235E88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5292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58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 userDrawn="1"/>
        </p:nvSpPr>
        <p:spPr>
          <a:xfrm>
            <a:off x="11139854" y="0"/>
            <a:ext cx="1052146" cy="958362"/>
          </a:xfrm>
          <a:prstGeom prst="rect">
            <a:avLst/>
          </a:prstGeom>
          <a:solidFill>
            <a:srgbClr val="B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00"/>
          </a:p>
        </p:txBody>
      </p:sp>
      <p:sp>
        <p:nvSpPr>
          <p:cNvPr id="11" name="AutoShape 114"/>
          <p:cNvSpPr>
            <a:spLocks/>
          </p:cNvSpPr>
          <p:nvPr userDrawn="1"/>
        </p:nvSpPr>
        <p:spPr bwMode="auto">
          <a:xfrm>
            <a:off x="11351281" y="246494"/>
            <a:ext cx="629291" cy="472237"/>
          </a:xfrm>
          <a:custGeom>
            <a:avLst/>
            <a:gdLst>
              <a:gd name="T0" fmla="*/ 6065 w 21596"/>
              <a:gd name="T1" fmla="*/ 3878 h 21600"/>
              <a:gd name="T2" fmla="*/ 1353 w 21596"/>
              <a:gd name="T3" fmla="*/ 6303 h 21600"/>
              <a:gd name="T4" fmla="*/ 17349 w 21596"/>
              <a:gd name="T5" fmla="*/ 6303 h 21600"/>
              <a:gd name="T6" fmla="*/ 17082 w 21596"/>
              <a:gd name="T7" fmla="*/ 2154 h 21600"/>
              <a:gd name="T8" fmla="*/ 17349 w 21596"/>
              <a:gd name="T9" fmla="*/ 6303 h 21600"/>
              <a:gd name="T10" fmla="*/ 19664 w 21596"/>
              <a:gd name="T11" fmla="*/ 7203 h 21600"/>
              <a:gd name="T12" fmla="*/ 17264 w 21596"/>
              <a:gd name="T13" fmla="*/ 7203 h 21600"/>
              <a:gd name="T14" fmla="*/ 1933 w 21596"/>
              <a:gd name="T15" fmla="*/ 7203 h 21600"/>
              <a:gd name="T16" fmla="*/ 8574 w 21596"/>
              <a:gd name="T17" fmla="*/ 16638 h 21600"/>
              <a:gd name="T18" fmla="*/ 10085 w 21596"/>
              <a:gd name="T19" fmla="*/ 18250 h 21600"/>
              <a:gd name="T20" fmla="*/ 8430 w 21596"/>
              <a:gd name="T21" fmla="*/ 7203 h 21600"/>
              <a:gd name="T22" fmla="*/ 8247 w 21596"/>
              <a:gd name="T23" fmla="*/ 6303 h 21600"/>
              <a:gd name="T24" fmla="*/ 6585 w 21596"/>
              <a:gd name="T25" fmla="*/ 4457 h 21600"/>
              <a:gd name="T26" fmla="*/ 5251 w 21596"/>
              <a:gd name="T27" fmla="*/ 1801 h 21600"/>
              <a:gd name="T28" fmla="*/ 6544 w 21596"/>
              <a:gd name="T29" fmla="*/ 3239 h 21600"/>
              <a:gd name="T30" fmla="*/ 9300 w 21596"/>
              <a:gd name="T31" fmla="*/ 1801 h 21600"/>
              <a:gd name="T32" fmla="*/ 10798 w 21596"/>
              <a:gd name="T33" fmla="*/ 3466 h 21600"/>
              <a:gd name="T34" fmla="*/ 16345 w 21596"/>
              <a:gd name="T35" fmla="*/ 1801 h 21600"/>
              <a:gd name="T36" fmla="*/ 13974 w 21596"/>
              <a:gd name="T37" fmla="*/ 1801 h 21600"/>
              <a:gd name="T38" fmla="*/ 15011 w 21596"/>
              <a:gd name="T39" fmla="*/ 4457 h 21600"/>
              <a:gd name="T40" fmla="*/ 13349 w 21596"/>
              <a:gd name="T41" fmla="*/ 6303 h 21600"/>
              <a:gd name="T42" fmla="*/ 16478 w 21596"/>
              <a:gd name="T43" fmla="*/ 7203 h 21600"/>
              <a:gd name="T44" fmla="*/ 13166 w 21596"/>
              <a:gd name="T45" fmla="*/ 7203 h 21600"/>
              <a:gd name="T46" fmla="*/ 10798 w 21596"/>
              <a:gd name="T47" fmla="*/ 18414 h 21600"/>
              <a:gd name="T48" fmla="*/ 12479 w 21596"/>
              <a:gd name="T49" fmla="*/ 7203 h 21600"/>
              <a:gd name="T50" fmla="*/ 7064 w 21596"/>
              <a:gd name="T51" fmla="*/ 3818 h 21600"/>
              <a:gd name="T52" fmla="*/ 10270 w 21596"/>
              <a:gd name="T53" fmla="*/ 4052 h 21600"/>
              <a:gd name="T54" fmla="*/ 11325 w 21596"/>
              <a:gd name="T55" fmla="*/ 4052 h 21600"/>
              <a:gd name="T56" fmla="*/ 14532 w 21596"/>
              <a:gd name="T57" fmla="*/ 3818 h 21600"/>
              <a:gd name="T58" fmla="*/ 11325 w 21596"/>
              <a:gd name="T59" fmla="*/ 4052 h 21600"/>
              <a:gd name="T60" fmla="*/ 9300 w 21596"/>
              <a:gd name="T61" fmla="*/ 6303 h 21600"/>
              <a:gd name="T62" fmla="*/ 12296 w 21596"/>
              <a:gd name="T63" fmla="*/ 6303 h 21600"/>
              <a:gd name="T64" fmla="*/ 17772 w 21596"/>
              <a:gd name="T65" fmla="*/ 528 h 21600"/>
              <a:gd name="T66" fmla="*/ 4779 w 21596"/>
              <a:gd name="T67" fmla="*/ 0 h 21600"/>
              <a:gd name="T68" fmla="*/ 396 w 21596"/>
              <a:gd name="T69" fmla="*/ 5102 h 21600"/>
              <a:gd name="T70" fmla="*/ 341 w 21596"/>
              <a:gd name="T71" fmla="*/ 7573 h 21600"/>
              <a:gd name="T72" fmla="*/ 10798 w 21596"/>
              <a:gd name="T73" fmla="*/ 21600 h 21600"/>
              <a:gd name="T74" fmla="*/ 21256 w 21596"/>
              <a:gd name="T75" fmla="*/ 7573 h 21600"/>
              <a:gd name="T76" fmla="*/ 21201 w 21596"/>
              <a:gd name="T77" fmla="*/ 510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596" h="21600">
                <a:moveTo>
                  <a:pt x="4512" y="2152"/>
                </a:moveTo>
                <a:lnTo>
                  <a:pt x="6065" y="3878"/>
                </a:lnTo>
                <a:lnTo>
                  <a:pt x="4247" y="6303"/>
                </a:lnTo>
                <a:lnTo>
                  <a:pt x="1353" y="6303"/>
                </a:lnTo>
                <a:cubicBezTo>
                  <a:pt x="1353" y="6303"/>
                  <a:pt x="4512" y="2152"/>
                  <a:pt x="4512" y="2152"/>
                </a:cubicBezTo>
                <a:close/>
                <a:moveTo>
                  <a:pt x="17349" y="6303"/>
                </a:moveTo>
                <a:lnTo>
                  <a:pt x="15531" y="3878"/>
                </a:lnTo>
                <a:lnTo>
                  <a:pt x="17082" y="2154"/>
                </a:lnTo>
                <a:lnTo>
                  <a:pt x="20191" y="6303"/>
                </a:lnTo>
                <a:cubicBezTo>
                  <a:pt x="20191" y="6303"/>
                  <a:pt x="17349" y="6303"/>
                  <a:pt x="17349" y="6303"/>
                </a:cubicBezTo>
                <a:close/>
                <a:moveTo>
                  <a:pt x="17264" y="7203"/>
                </a:moveTo>
                <a:lnTo>
                  <a:pt x="19664" y="7203"/>
                </a:lnTo>
                <a:lnTo>
                  <a:pt x="13021" y="16639"/>
                </a:lnTo>
                <a:cubicBezTo>
                  <a:pt x="13021" y="16639"/>
                  <a:pt x="17264" y="7203"/>
                  <a:pt x="17264" y="7203"/>
                </a:cubicBezTo>
                <a:close/>
                <a:moveTo>
                  <a:pt x="8574" y="16638"/>
                </a:moveTo>
                <a:lnTo>
                  <a:pt x="1933" y="7203"/>
                </a:lnTo>
                <a:lnTo>
                  <a:pt x="4331" y="7203"/>
                </a:lnTo>
                <a:cubicBezTo>
                  <a:pt x="4331" y="7203"/>
                  <a:pt x="8574" y="16638"/>
                  <a:pt x="8574" y="16638"/>
                </a:cubicBezTo>
                <a:close/>
                <a:moveTo>
                  <a:pt x="8430" y="7203"/>
                </a:moveTo>
                <a:lnTo>
                  <a:pt x="10085" y="18250"/>
                </a:lnTo>
                <a:lnTo>
                  <a:pt x="5117" y="7203"/>
                </a:lnTo>
                <a:cubicBezTo>
                  <a:pt x="5117" y="7203"/>
                  <a:pt x="8430" y="7203"/>
                  <a:pt x="8430" y="7203"/>
                </a:cubicBezTo>
                <a:close/>
                <a:moveTo>
                  <a:pt x="6585" y="4457"/>
                </a:moveTo>
                <a:lnTo>
                  <a:pt x="8247" y="6303"/>
                </a:lnTo>
                <a:lnTo>
                  <a:pt x="5201" y="6303"/>
                </a:lnTo>
                <a:cubicBezTo>
                  <a:pt x="5201" y="6303"/>
                  <a:pt x="6585" y="4457"/>
                  <a:pt x="6585" y="4457"/>
                </a:cubicBezTo>
                <a:close/>
                <a:moveTo>
                  <a:pt x="6544" y="3239"/>
                </a:moveTo>
                <a:lnTo>
                  <a:pt x="5251" y="1801"/>
                </a:lnTo>
                <a:lnTo>
                  <a:pt x="7621" y="1801"/>
                </a:lnTo>
                <a:cubicBezTo>
                  <a:pt x="7621" y="1801"/>
                  <a:pt x="6544" y="3239"/>
                  <a:pt x="6544" y="3239"/>
                </a:cubicBezTo>
                <a:close/>
                <a:moveTo>
                  <a:pt x="10798" y="3466"/>
                </a:moveTo>
                <a:lnTo>
                  <a:pt x="9300" y="1801"/>
                </a:lnTo>
                <a:lnTo>
                  <a:pt x="12296" y="1801"/>
                </a:lnTo>
                <a:cubicBezTo>
                  <a:pt x="12296" y="1801"/>
                  <a:pt x="10798" y="3466"/>
                  <a:pt x="10798" y="3466"/>
                </a:cubicBezTo>
                <a:close/>
                <a:moveTo>
                  <a:pt x="13974" y="1801"/>
                </a:moveTo>
                <a:lnTo>
                  <a:pt x="16345" y="1801"/>
                </a:lnTo>
                <a:lnTo>
                  <a:pt x="15052" y="3239"/>
                </a:lnTo>
                <a:cubicBezTo>
                  <a:pt x="15052" y="3239"/>
                  <a:pt x="13974" y="1801"/>
                  <a:pt x="13974" y="1801"/>
                </a:cubicBezTo>
                <a:close/>
                <a:moveTo>
                  <a:pt x="13349" y="6303"/>
                </a:moveTo>
                <a:lnTo>
                  <a:pt x="15011" y="4457"/>
                </a:lnTo>
                <a:lnTo>
                  <a:pt x="16394" y="6303"/>
                </a:lnTo>
                <a:cubicBezTo>
                  <a:pt x="16394" y="6303"/>
                  <a:pt x="13349" y="6303"/>
                  <a:pt x="13349" y="6303"/>
                </a:cubicBezTo>
                <a:close/>
                <a:moveTo>
                  <a:pt x="13166" y="7203"/>
                </a:moveTo>
                <a:lnTo>
                  <a:pt x="16478" y="7203"/>
                </a:lnTo>
                <a:lnTo>
                  <a:pt x="11511" y="18250"/>
                </a:lnTo>
                <a:cubicBezTo>
                  <a:pt x="11511" y="18250"/>
                  <a:pt x="13166" y="7203"/>
                  <a:pt x="13166" y="7203"/>
                </a:cubicBezTo>
                <a:close/>
                <a:moveTo>
                  <a:pt x="12479" y="7203"/>
                </a:moveTo>
                <a:lnTo>
                  <a:pt x="10798" y="18414"/>
                </a:lnTo>
                <a:lnTo>
                  <a:pt x="9117" y="7203"/>
                </a:lnTo>
                <a:cubicBezTo>
                  <a:pt x="9117" y="7203"/>
                  <a:pt x="12479" y="7203"/>
                  <a:pt x="12479" y="7203"/>
                </a:cubicBezTo>
                <a:close/>
                <a:moveTo>
                  <a:pt x="8773" y="5717"/>
                </a:moveTo>
                <a:lnTo>
                  <a:pt x="7064" y="3818"/>
                </a:lnTo>
                <a:lnTo>
                  <a:pt x="8426" y="2001"/>
                </a:lnTo>
                <a:lnTo>
                  <a:pt x="10270" y="4052"/>
                </a:lnTo>
                <a:cubicBezTo>
                  <a:pt x="10270" y="4052"/>
                  <a:pt x="8773" y="5717"/>
                  <a:pt x="8773" y="5717"/>
                </a:cubicBezTo>
                <a:close/>
                <a:moveTo>
                  <a:pt x="11325" y="4052"/>
                </a:moveTo>
                <a:lnTo>
                  <a:pt x="13170" y="2001"/>
                </a:lnTo>
                <a:lnTo>
                  <a:pt x="14532" y="3818"/>
                </a:lnTo>
                <a:lnTo>
                  <a:pt x="12822" y="5717"/>
                </a:lnTo>
                <a:cubicBezTo>
                  <a:pt x="12822" y="5717"/>
                  <a:pt x="11325" y="4052"/>
                  <a:pt x="11325" y="4052"/>
                </a:cubicBezTo>
                <a:close/>
                <a:moveTo>
                  <a:pt x="12296" y="6303"/>
                </a:moveTo>
                <a:lnTo>
                  <a:pt x="9300" y="6303"/>
                </a:lnTo>
                <a:lnTo>
                  <a:pt x="10798" y="4638"/>
                </a:lnTo>
                <a:cubicBezTo>
                  <a:pt x="10798" y="4638"/>
                  <a:pt x="12296" y="6303"/>
                  <a:pt x="12296" y="6303"/>
                </a:cubicBezTo>
                <a:close/>
                <a:moveTo>
                  <a:pt x="21201" y="5102"/>
                </a:moveTo>
                <a:lnTo>
                  <a:pt x="17772" y="528"/>
                </a:lnTo>
                <a:cubicBezTo>
                  <a:pt x="17519" y="190"/>
                  <a:pt x="17176" y="0"/>
                  <a:pt x="16818" y="0"/>
                </a:cubicBezTo>
                <a:lnTo>
                  <a:pt x="4779" y="0"/>
                </a:lnTo>
                <a:cubicBezTo>
                  <a:pt x="4421" y="0"/>
                  <a:pt x="4077" y="190"/>
                  <a:pt x="3824" y="528"/>
                </a:cubicBezTo>
                <a:lnTo>
                  <a:pt x="396" y="5102"/>
                </a:lnTo>
                <a:cubicBezTo>
                  <a:pt x="131" y="5455"/>
                  <a:pt x="-1" y="5922"/>
                  <a:pt x="0" y="6387"/>
                </a:cubicBezTo>
                <a:cubicBezTo>
                  <a:pt x="2" y="6810"/>
                  <a:pt x="115" y="7234"/>
                  <a:pt x="341" y="7573"/>
                </a:cubicBezTo>
                <a:lnTo>
                  <a:pt x="9789" y="20996"/>
                </a:lnTo>
                <a:cubicBezTo>
                  <a:pt x="10045" y="21379"/>
                  <a:pt x="10412" y="21600"/>
                  <a:pt x="10798" y="21600"/>
                </a:cubicBezTo>
                <a:cubicBezTo>
                  <a:pt x="11184" y="21600"/>
                  <a:pt x="11551" y="21379"/>
                  <a:pt x="11807" y="20996"/>
                </a:cubicBezTo>
                <a:lnTo>
                  <a:pt x="21256" y="7573"/>
                </a:lnTo>
                <a:cubicBezTo>
                  <a:pt x="21486" y="7227"/>
                  <a:pt x="21599" y="6791"/>
                  <a:pt x="21596" y="6359"/>
                </a:cubicBezTo>
                <a:cubicBezTo>
                  <a:pt x="21594" y="5903"/>
                  <a:pt x="21460" y="5449"/>
                  <a:pt x="21201" y="5102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endParaRPr lang="fa-IR" sz="9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210478"/>
            <a:ext cx="9144000" cy="1764290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pPr algn="ctr"/>
            <a:r>
              <a:rPr lang="fa-IR" sz="6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دوره جامع صفحه‌آرایی </a:t>
            </a:r>
            <a:br>
              <a:rPr lang="fa-IR" sz="6000" dirty="0" smtClean="0">
                <a:latin typeface="IRANSans" panose="02040503050201020203" pitchFamily="18" charset="-78"/>
                <a:cs typeface="IRANSans" panose="02040503050201020203" pitchFamily="18" charset="-78"/>
              </a:rPr>
            </a:br>
            <a:r>
              <a:rPr lang="fa-IR" sz="6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در یک نگاه</a:t>
            </a:r>
            <a:endParaRPr lang="fa-IR" sz="60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متن مورد نظر را در اینجا تایپ می کنیم</a:t>
            </a:r>
            <a:endParaRPr lang="fa-IR" sz="24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5A82-767D-49AB-9E1F-25A6D9201170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090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067F-CAD0-4F7D-B7F5-10C6B722BF2F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159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1075-A3AA-4D1F-9E1C-DD0BA53D43A4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578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DA3C-36B9-4C0D-B8E7-B716C707E084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360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583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 userDrawn="1"/>
        </p:nvSpPr>
        <p:spPr>
          <a:xfrm>
            <a:off x="11139854" y="0"/>
            <a:ext cx="1052146" cy="958362"/>
          </a:xfrm>
          <a:prstGeom prst="rect">
            <a:avLst/>
          </a:prstGeom>
          <a:solidFill>
            <a:srgbClr val="B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0053" y="252116"/>
            <a:ext cx="89505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دوره جامع صفحه‌آرایی در یک نگاه</a:t>
            </a:r>
            <a:endParaRPr lang="fa-IR" sz="32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28503"/>
            <a:ext cx="10515600" cy="4548460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BA65-38EA-426A-BB50-45ACE6FE2B31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714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583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 userDrawn="1"/>
        </p:nvSpPr>
        <p:spPr>
          <a:xfrm>
            <a:off x="11139854" y="0"/>
            <a:ext cx="1052146" cy="958362"/>
          </a:xfrm>
          <a:prstGeom prst="rect">
            <a:avLst/>
          </a:prstGeom>
          <a:solidFill>
            <a:srgbClr val="B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0053" y="252116"/>
            <a:ext cx="89505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دوره جامع صفحه‌آرایی در یک نگاه</a:t>
            </a:r>
            <a:endParaRPr lang="fa-IR" sz="32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fa-IR" sz="6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238B-52E4-4ED0-904C-EC55937A0421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87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9583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 userDrawn="1"/>
        </p:nvSpPr>
        <p:spPr>
          <a:xfrm>
            <a:off x="11139854" y="0"/>
            <a:ext cx="1052146" cy="958362"/>
          </a:xfrm>
          <a:prstGeom prst="rect">
            <a:avLst/>
          </a:prstGeom>
          <a:solidFill>
            <a:srgbClr val="B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0053" y="252116"/>
            <a:ext cx="89505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دوره جامع صفحه‌آرایی در یک نگاه</a:t>
            </a:r>
            <a:endParaRPr lang="fa-IR" sz="32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F16C-EB21-4D3D-B8B6-DB6DE51B860E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860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583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 userDrawn="1"/>
        </p:nvSpPr>
        <p:spPr>
          <a:xfrm>
            <a:off x="11139854" y="0"/>
            <a:ext cx="1052146" cy="958362"/>
          </a:xfrm>
          <a:prstGeom prst="rect">
            <a:avLst/>
          </a:prstGeom>
          <a:solidFill>
            <a:srgbClr val="B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10053" y="252116"/>
            <a:ext cx="89505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دوره جامع صفحه‌آرایی در یک نگاه</a:t>
            </a:r>
            <a:endParaRPr lang="fa-IR" sz="32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9F4-E2A6-4E4C-8ABB-B370A45CAA83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487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r>
              <a:rPr lang="fa-IR" sz="4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77A4-1A14-4185-B939-FADF27D5EDB4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37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2F75-D7E9-422B-B0EE-EA6D7690ADFD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721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EBD5-CF3A-4E96-B435-983D6C267015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15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3FA0-3712-40FD-8715-532FE43246F8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708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12188301" cy="68600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62860"/>
            <a:ext cx="10515600" cy="466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sz="2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1"/>
            <a:r>
              <a:rPr lang="fa-IR" sz="24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en-US" dirty="0" smtClean="0"/>
          </a:p>
          <a:p>
            <a:pPr lvl="2"/>
            <a:r>
              <a:rPr lang="fa-IR" sz="20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</a:p>
          <a:p>
            <a:pPr lvl="3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 smtClean="0"/>
          </a:p>
          <a:p>
            <a:pPr lvl="4"/>
            <a:r>
              <a:rPr lang="fa-IR" sz="1800" dirty="0" smtClean="0">
                <a:latin typeface="IRANSans" panose="02040503050201020203" pitchFamily="18" charset="-78"/>
                <a:cs typeface="IRANSans" panose="02040503050201020203" pitchFamily="18" charset="-78"/>
              </a:rPr>
              <a:t>تیتر اصلی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933C-98AF-4D00-B1C6-17967DFEB56E}" type="datetime8">
              <a:rPr lang="fa-IR" smtClean="0"/>
              <a:t>فوريه 14، 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BCAC-84DB-4E58-825E-900044883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830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tadabbor.org/?page=quran&amp;SID=51&amp;AID=56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adabbor.org/?page=quran&amp;SID=11&amp;AID=119" TargetMode="External"/><Relationship Id="rId2" Type="http://schemas.openxmlformats.org/officeDocument/2006/relationships/hyperlink" Target="http://tadabbor.org/?page=quran&amp;SID=11&amp;AID=118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tadabbor.org/?page=quran&amp;SID=2&amp;AID=156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adabbor.org/?page=quran&amp;SID=21&amp;AID=35" TargetMode="External"/><Relationship Id="rId2" Type="http://schemas.openxmlformats.org/officeDocument/2006/relationships/hyperlink" Target="http://tadabbor.org/?page=quran&amp;SID=2&amp;AID=155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9" y="1219200"/>
            <a:ext cx="6854060" cy="46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18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638800" y="2242608"/>
            <a:ext cx="45148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/>
            <a:r>
              <a:rPr lang="fa-IR" sz="2000" b="1" dirty="0">
                <a:hlinkClick r:id="rId2"/>
              </a:rPr>
              <a:t>وَ ما خَلَقْتُ الْجِنَّ وَ الْإِنْسَ إِلاَّ </a:t>
            </a:r>
            <a:r>
              <a:rPr lang="fa-IR" sz="2000" b="1" dirty="0" smtClean="0">
                <a:hlinkClick r:id="rId2"/>
              </a:rPr>
              <a:t>لِيَعْبُدُونِ</a:t>
            </a:r>
            <a:endParaRPr lang="fa-IR" sz="2000" b="1" dirty="0" smtClean="0"/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و جن و انس را نیافریدیم جز برا ی آنکه مرا بپرستند .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1ـ عبودیت مهایت تسلیم در برابر ذات پاک اوست .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2ـ عبادت تنها به نماز و روزه و ... نیست ، بلکه انجام تمام دستورهای الهی است . از این رو هر کاری که با نیت الهی صورت پذیرد، عبادت است مانند خدمت به مردم، تحصیل  ،تدریس و ...</a:t>
            </a:r>
            <a:endParaRPr lang="fa-IR" altLang="fa-IR" sz="2000" dirty="0">
              <a:cs typeface="B Yekan" panose="00000400000000000000" pitchFamily="2" charset="-78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01898" y="6096087"/>
            <a:ext cx="3342481" cy="5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1pPr>
            <a:lvl2pPr marL="742950" indent="-28575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2pPr>
            <a:lvl3pPr marL="11430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3pPr>
            <a:lvl4pPr marL="16002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4pPr>
            <a:lvl5pPr marL="20574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fa-IR" sz="1600" dirty="0" smtClean="0">
                <a:solidFill>
                  <a:schemeClr val="bg1">
                    <a:lumMod val="85000"/>
                  </a:schemeClr>
                </a:solidFill>
                <a:latin typeface="Source Sans Pro Bold" pitchFamily="-65" charset="0"/>
                <a:ea typeface="MS PGothic" panose="020B0600070205080204" pitchFamily="34" charset="-128"/>
                <a:sym typeface="Source Sans Pro Bold" pitchFamily="-65" charset="0"/>
              </a:rPr>
              <a:t>wwww.razclick.ir</a:t>
            </a:r>
          </a:p>
          <a:p>
            <a:pPr algn="l" eaLnBrk="1" hangingPunct="1">
              <a:lnSpc>
                <a:spcPct val="110000"/>
              </a:lnSpc>
            </a:pPr>
            <a:r>
              <a:rPr lang="fa-IR" altLang="fa-IR" sz="1200" b="1" dirty="0" smtClean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MS PGothic" panose="020B0600070205080204" pitchFamily="34" charset="-128"/>
                <a:sym typeface="Source Sans Pro" panose="020B0503030403020204" pitchFamily="34" charset="0"/>
              </a:rPr>
              <a:t>آموزش های تجاری مخصوص بازار کار</a:t>
            </a:r>
          </a:p>
          <a:p>
            <a:pPr algn="l" eaLnBrk="1" hangingPunct="1">
              <a:lnSpc>
                <a:spcPct val="110000"/>
              </a:lnSpc>
            </a:pPr>
            <a:endParaRPr lang="en-US" altLang="fa-IR" sz="1200" b="1" dirty="0">
              <a:solidFill>
                <a:schemeClr val="bg1">
                  <a:lumMod val="85000"/>
                </a:schemeClr>
              </a:solidFill>
              <a:latin typeface="Source Sans Pro" panose="020B0503030403020204" pitchFamily="34" charset="0"/>
              <a:ea typeface="MS PGothic" panose="020B0600070205080204" pitchFamily="34" charset="-128"/>
              <a:sym typeface="Source Sans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8230" y="1096310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2.عبادت</a:t>
            </a:r>
            <a:endParaRPr 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9" b="4878"/>
          <a:stretch/>
        </p:blipFill>
        <p:spPr>
          <a:xfrm>
            <a:off x="1680681" y="1162156"/>
            <a:ext cx="3419549" cy="4099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7058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384800" y="2242608"/>
            <a:ext cx="47688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/>
            <a:r>
              <a:rPr lang="fa-IR" sz="2000" b="1" dirty="0" smtClean="0">
                <a:cs typeface="B Yekan" panose="00000400000000000000" pitchFamily="2" charset="-78"/>
              </a:rPr>
              <a:t>3ـ دربرخی </a:t>
            </a:r>
            <a:r>
              <a:rPr lang="fa-IR" sz="2000" b="1" dirty="0">
                <a:cs typeface="B Yekan" panose="00000400000000000000" pitchFamily="2" charset="-78"/>
              </a:rPr>
              <a:t>احادیث </a:t>
            </a:r>
            <a:r>
              <a:rPr lang="fa-IR" sz="2000" b="1" dirty="0" smtClean="0">
                <a:cs typeface="B Yekan" panose="00000400000000000000" pitchFamily="2" charset="-78"/>
              </a:rPr>
              <a:t>از امام صداق (ع) و امام حسین (ع) این گونه روایت شده :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ای مردم ! خدا مردم را خلق نکرد ، مگر برای اینکه او رابشناسند و هنگامی که او راشناختند ، او را عبادت کنند و هنگامی که او را عبادت کنند </a:t>
            </a:r>
            <a:r>
              <a:rPr lang="fa-IR" altLang="fa-IR" sz="2000" b="1" dirty="0" smtClean="0">
                <a:cs typeface="B Yekan" panose="00000400000000000000" pitchFamily="2" charset="-78"/>
              </a:rPr>
              <a:t>، با </a:t>
            </a:r>
            <a:r>
              <a:rPr lang="fa-IR" altLang="fa-IR" sz="2000" b="1" dirty="0" smtClean="0">
                <a:cs typeface="B Yekan" panose="00000400000000000000" pitchFamily="2" charset="-78"/>
              </a:rPr>
              <a:t>بندگی خدا از بندگی غیر او بی نیاز می شوند .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معرفت و علم مقدمه هر عبادت به شمار می رود و عبادت نیز خود سرچشمه معرفت است .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4ـ هدف از آفرینش ، عبادت جنس انسان است .</a:t>
            </a:r>
          </a:p>
          <a:p>
            <a:pPr algn="just" rtl="1"/>
            <a:endParaRPr lang="fa-IR" altLang="fa-IR" sz="2000" b="1" dirty="0">
              <a:cs typeface="B Yekan" panose="00000400000000000000" pitchFamily="2" charset="-78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01898" y="6096087"/>
            <a:ext cx="3342481" cy="5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1pPr>
            <a:lvl2pPr marL="742950" indent="-28575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2pPr>
            <a:lvl3pPr marL="11430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3pPr>
            <a:lvl4pPr marL="16002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4pPr>
            <a:lvl5pPr marL="20574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fa-IR" sz="1600" dirty="0" smtClean="0">
                <a:solidFill>
                  <a:schemeClr val="bg1">
                    <a:lumMod val="85000"/>
                  </a:schemeClr>
                </a:solidFill>
                <a:latin typeface="Source Sans Pro Bold" pitchFamily="-65" charset="0"/>
                <a:ea typeface="MS PGothic" panose="020B0600070205080204" pitchFamily="34" charset="-128"/>
                <a:sym typeface="Source Sans Pro Bold" pitchFamily="-65" charset="0"/>
              </a:rPr>
              <a:t>wwww.razclick.ir</a:t>
            </a:r>
          </a:p>
          <a:p>
            <a:pPr algn="l" eaLnBrk="1" hangingPunct="1">
              <a:lnSpc>
                <a:spcPct val="110000"/>
              </a:lnSpc>
            </a:pPr>
            <a:r>
              <a:rPr lang="fa-IR" altLang="fa-IR" sz="1200" b="1" dirty="0" smtClean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MS PGothic" panose="020B0600070205080204" pitchFamily="34" charset="-128"/>
                <a:sym typeface="Source Sans Pro" panose="020B0503030403020204" pitchFamily="34" charset="0"/>
              </a:rPr>
              <a:t>آموزش های تجاری مخصوص بازار کار</a:t>
            </a:r>
          </a:p>
          <a:p>
            <a:pPr algn="l" eaLnBrk="1" hangingPunct="1">
              <a:lnSpc>
                <a:spcPct val="110000"/>
              </a:lnSpc>
            </a:pPr>
            <a:endParaRPr lang="en-US" altLang="fa-IR" sz="1200" b="1" dirty="0">
              <a:solidFill>
                <a:schemeClr val="bg1">
                  <a:lumMod val="85000"/>
                </a:schemeClr>
              </a:solidFill>
              <a:latin typeface="Source Sans Pro" panose="020B0503030403020204" pitchFamily="34" charset="0"/>
              <a:ea typeface="MS PGothic" panose="020B0600070205080204" pitchFamily="34" charset="-128"/>
              <a:sym typeface="Source Sans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8230" y="1096310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2.عبادت</a:t>
            </a:r>
            <a:endParaRPr 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242608"/>
            <a:ext cx="3644900" cy="2278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5796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8230" y="1108957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alt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3. رحمت</a:t>
            </a:r>
            <a:endParaRPr lang="fa-IR" alt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69097" y="2432637"/>
            <a:ext cx="879605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/>
            <a:r>
              <a:rPr lang="fa-IR" sz="2000" b="1" dirty="0">
                <a:cs typeface="B Yekan" panose="00000400000000000000" pitchFamily="2" charset="-78"/>
                <a:hlinkClick r:id="rId2"/>
              </a:rPr>
              <a:t>وَ لَوْ شاءَ رَبُّکَ لَجَعَلَ النَّاسَ أُمَّةً واحِدَةً وَ لا يَزالُونَ مُخْتَلِفينَ</a:t>
            </a:r>
            <a:r>
              <a:rPr lang="fa-IR" sz="2000" b="1" dirty="0">
                <a:cs typeface="B Yekan" panose="00000400000000000000" pitchFamily="2" charset="-78"/>
              </a:rPr>
              <a:t>118</a:t>
            </a:r>
            <a:r>
              <a:rPr lang="fa-IR" sz="2000" b="1" dirty="0">
                <a:cs typeface="B Yekan" panose="00000400000000000000" pitchFamily="2" charset="-78"/>
                <a:hlinkClick r:id="rId3"/>
              </a:rPr>
              <a:t>إِلاَّ مَنْ رَحِمَ رَبُّکَ وَ لِذلِکَ خَلَقَهُمْ وَ تَمَّتْ کَلِمَةُ رَبِّکَ لَأَمْلَأَنَّ جَهَنَّمَ مِنَ الْجِنَّةِ وَ النَّاسِ </a:t>
            </a:r>
            <a:r>
              <a:rPr lang="fa-IR" sz="2000" b="1" dirty="0" smtClean="0">
                <a:cs typeface="B Yekan" panose="00000400000000000000" pitchFamily="2" charset="-78"/>
                <a:hlinkClick r:id="rId3"/>
              </a:rPr>
              <a:t>أَجْمَعينَ</a:t>
            </a:r>
            <a:endParaRPr lang="fa-IR" sz="2000" b="1" dirty="0" smtClean="0">
              <a:cs typeface="B Yekan" panose="00000400000000000000" pitchFamily="2" charset="-78"/>
            </a:endParaRPr>
          </a:p>
          <a:p>
            <a:pPr algn="r" rtl="1"/>
            <a:endParaRPr lang="fa-IR" sz="2000" b="1" dirty="0">
              <a:cs typeface="B Yekan" panose="00000400000000000000" pitchFamily="2" charset="-78"/>
            </a:endParaRPr>
          </a:p>
          <a:p>
            <a:pPr algn="r" rtl="1"/>
            <a:r>
              <a:rPr lang="fa-IR" altLang="fa-IR" sz="2000" b="1" dirty="0" smtClean="0">
                <a:cs typeface="B Yekan" panose="00000400000000000000" pitchFamily="2" charset="-78"/>
              </a:rPr>
              <a:t>در آیات 119 – 118 سوره هود چند نکته حائز اهمیت وجود دارد :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1.هدف از آفرینش انسان ها « رحمت » و مهر الهی معرفی شده است . البته انتخاب رحمت الهی ، اختیاری است و همه می توانند از آن بهره گیرند .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2.وحدت مظهر رحمت الهی است ، از این رو خداوند در قرآن انسان ها را از تفرقه منع کرده ،آنها را به وحدت و چنگ زدن به ریسمان الهی ( قرآن و اهل بیت (ع) دعوت می کند . </a:t>
            </a:r>
            <a:endParaRPr lang="fa-IR" altLang="fa-IR" sz="2000" dirty="0" smtClean="0">
              <a:cs typeface="B Yekan" panose="00000400000000000000" pitchFamily="2" charset="-78"/>
            </a:endParaRPr>
          </a:p>
          <a:p>
            <a:pPr algn="r" rtl="1" eaLnBrk="1" hangingPunct="1"/>
            <a:endParaRPr lang="fa-IR" altLang="fa-IR" sz="2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5624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8230" y="1108957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alt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3. رحمت</a:t>
            </a:r>
            <a:endParaRPr lang="fa-IR" alt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60900" y="2432637"/>
            <a:ext cx="6004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3.این آیه به یکی از سنت های آفرینش که زیربنای مسائل مربوط به انسان است  ،اشاره دارد و آن اختلاف و تفاوت در ساختمان روح ، جسم ، فکر ، ذوق و عشق انسان ها و هم چنین آزادی اراده و اختیار است .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آری هیچ مانعی نداشت که خداوند همه انسان ها را یکسان و ب اجبا رمؤمن می آفرید ، اما چنین ایمانی فایده ای نداشت ، نه دلیل شخصیت افراد بود و نه وسیله تأمل و نه موجب پاداش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4.رحمت الهی همان هدیت اهی است که از طریق عقل و راهنمائی پیامبران و کتاب های آسمانی شامل حا همه مردم شده است و هر کس از این رحمت استفاده مند ، به سعادت می رسد. در غیر این صورت ، فرمان الهی بر آن است که جهنم را از سرکشان پُر کند .</a:t>
            </a:r>
            <a:endParaRPr lang="fa-IR" altLang="fa-IR" sz="2000" dirty="0" smtClean="0">
              <a:cs typeface="B Yekan" panose="00000400000000000000" pitchFamily="2" charset="-78"/>
            </a:endParaRPr>
          </a:p>
          <a:p>
            <a:pPr algn="r" rtl="1" eaLnBrk="1" hangingPunct="1"/>
            <a:endParaRPr lang="fa-IR" altLang="fa-IR" sz="2000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997408"/>
            <a:ext cx="3086100" cy="248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721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8230" y="1108957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alt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4.ملاقات الهی</a:t>
            </a:r>
            <a:endParaRPr lang="fa-IR" alt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94300" y="2432637"/>
            <a:ext cx="54708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/>
            <a:r>
              <a:rPr lang="fa-IR" sz="2000" b="1" dirty="0">
                <a:hlinkClick r:id="rId2"/>
              </a:rPr>
              <a:t>إِنَّا لِلَّهِ وَ إِنَّا إِلَيْهِ </a:t>
            </a:r>
            <a:r>
              <a:rPr lang="fa-IR" sz="2000" b="1" dirty="0" smtClean="0">
                <a:hlinkClick r:id="rId2"/>
              </a:rPr>
              <a:t>راجِعُونَ</a:t>
            </a:r>
            <a:endParaRPr lang="fa-IR" sz="2000" b="1" dirty="0" smtClean="0"/>
          </a:p>
          <a:p>
            <a:pPr algn="r" rtl="1"/>
            <a:r>
              <a:rPr lang="fa-IR" altLang="fa-IR" sz="2000" b="1" dirty="0" smtClean="0">
                <a:cs typeface="B Yekan" panose="00000400000000000000" pitchFamily="2" charset="-78"/>
              </a:rPr>
              <a:t>ما از آن خدا هستیم و به سوی او باز می گردیم .</a:t>
            </a:r>
          </a:p>
          <a:p>
            <a:pPr algn="r" rtl="1"/>
            <a:r>
              <a:rPr lang="fa-IR" altLang="fa-IR" sz="2000" b="1" dirty="0" smtClean="0">
                <a:cs typeface="B Yekan" panose="00000400000000000000" pitchFamily="2" charset="-78"/>
              </a:rPr>
              <a:t>مفسران در مورد لقای الهی چند تفسیر ذکر کرده اند:</a:t>
            </a:r>
          </a:p>
          <a:p>
            <a:pPr algn="r" rtl="1"/>
            <a:r>
              <a:rPr lang="fa-IR" altLang="fa-IR" sz="2000" b="1" dirty="0" smtClean="0">
                <a:cs typeface="B Yekan" panose="00000400000000000000" pitchFamily="2" charset="-78"/>
              </a:rPr>
              <a:t>1.مقصود شهود باطنی و لقای شهودی پروردگر است . چنان که از امام علی (ع) حکایت شده : « من پروردگاری را نبینم  ،نمی پرستم . »</a:t>
            </a:r>
          </a:p>
          <a:p>
            <a:pPr algn="r" rtl="1"/>
            <a:r>
              <a:rPr lang="fa-IR" altLang="fa-IR" sz="2000" b="1" dirty="0" smtClean="0">
                <a:cs typeface="B Yekan" panose="00000400000000000000" pitchFamily="2" charset="-78"/>
              </a:rPr>
              <a:t>2.مقصود از ملاقات پروردگار </a:t>
            </a:r>
            <a:r>
              <a:rPr lang="fa-IR" altLang="fa-IR" sz="2000" b="1" dirty="0">
                <a:cs typeface="B Yekan" panose="00000400000000000000" pitchFamily="2" charset="-78"/>
              </a:rPr>
              <a:t>،حضور در </a:t>
            </a:r>
            <a:r>
              <a:rPr lang="fa-IR" altLang="fa-IR" sz="2000" b="1" dirty="0" smtClean="0">
                <a:cs typeface="B Yekan" panose="00000400000000000000" pitchFamily="2" charset="-78"/>
              </a:rPr>
              <a:t>صحنه رستاخیز و ملاقات آن صحنه یا ملاقات ثواب و عذاب الهی در رستاخیز است .</a:t>
            </a:r>
          </a:p>
          <a:p>
            <a:pPr algn="r" rtl="1"/>
            <a:endParaRPr lang="fa-IR" altLang="fa-IR" sz="2000" dirty="0">
              <a:cs typeface="B Yek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3" r="11693"/>
          <a:stretch/>
        </p:blipFill>
        <p:spPr>
          <a:xfrm flipH="1">
            <a:off x="1948229" y="2243059"/>
            <a:ext cx="2985431" cy="2798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446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48230" y="1108957"/>
            <a:ext cx="84340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alt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نتیجه گیری</a:t>
            </a:r>
            <a:endParaRPr lang="fa-IR" alt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83345" y="2321541"/>
            <a:ext cx="796379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با تأمل در این اهداف می توان بدین نتیجه رسید که برخی از هدف ها همچون آزمایش ، علم و بادت اهداف مقدماتی اند و در این میان ملاقات الهی هدف است .</a:t>
            </a:r>
          </a:p>
          <a:p>
            <a:pPr algn="just" rtl="1" eaLnBrk="1" hangingPunct="1"/>
            <a:r>
              <a:rPr lang="fa-IR" altLang="fa-IR" sz="2000" dirty="0" smtClean="0">
                <a:cs typeface="B Yekan" panose="00000400000000000000" pitchFamily="2" charset="-78"/>
              </a:rPr>
              <a:t>به دیگر سخن ، انسان نخست شناخت می یابد و سپس به سپاسگزاری و عبادت روی می آورد و پس از آن آزمایش می شود و اگر در امتحان الهی موفق شد ، مشمول رحمت الهی می گردد و در مسیر سعادت ، یعنی لقی الهی گام می نهد .</a:t>
            </a:r>
          </a:p>
          <a:p>
            <a:pPr algn="r" rtl="1" eaLnBrk="1" hangingPunct="1"/>
            <a:endParaRPr lang="fa-IR" altLang="fa-IR" sz="2000" dirty="0" smtClean="0">
              <a:cs typeface="B Yekan" panose="00000400000000000000" pitchFamily="2" charset="-78"/>
            </a:endParaRPr>
          </a:p>
          <a:p>
            <a:pPr algn="r" rtl="1" eaLnBrk="1" hangingPunct="1"/>
            <a:endParaRPr lang="fa-IR" altLang="fa-IR" sz="2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5132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12465"/>
            <a:ext cx="12192000" cy="2418178"/>
          </a:xfrm>
          <a:prstGeom prst="rect">
            <a:avLst/>
          </a:prstGeom>
          <a:solidFill>
            <a:srgbClr val="A9D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55" y="-151286"/>
            <a:ext cx="6470447" cy="6583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5912" y="2992754"/>
            <a:ext cx="86384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000" dirty="0" smtClean="0">
                <a:cs typeface="B Yekan" panose="00000400000000000000" pitchFamily="2" charset="-78"/>
              </a:rPr>
              <a:t>کتاب تفسیر موضوعی قرآن</a:t>
            </a:r>
          </a:p>
          <a:p>
            <a:pPr algn="just" rtl="1"/>
            <a:endParaRPr lang="fa-IR" sz="2000" dirty="0">
              <a:latin typeface="IRANSans" panose="02040503050201020203" pitchFamily="18" charset="-78"/>
              <a:cs typeface="B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533458" y="2705946"/>
            <a:ext cx="8638469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تالیف توسط: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عبدالکریم بهجت‌پور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محمدعلی </a:t>
            </a:r>
            <a:r>
              <a:rPr lang="fa-IR" sz="2000" dirty="0">
                <a:cs typeface="B Yekan" panose="00000400000000000000" pitchFamily="2" charset="-78"/>
              </a:rPr>
              <a:t>رضایی </a:t>
            </a:r>
            <a:r>
              <a:rPr lang="fa-IR" sz="2000" dirty="0" smtClean="0">
                <a:cs typeface="B Yekan" panose="00000400000000000000" pitchFamily="2" charset="-78"/>
              </a:rPr>
              <a:t>اصفهانی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ابراهیم کلانتری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علی نصیری</a:t>
            </a:r>
            <a:endParaRPr lang="fa-IR" sz="2000" dirty="0">
              <a:cs typeface="B Yek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912" y="3462654"/>
            <a:ext cx="86384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000" dirty="0" smtClean="0">
                <a:cs typeface="B Yekan" panose="00000400000000000000" pitchFamily="2" charset="-78"/>
              </a:rPr>
              <a:t>ناشر: </a:t>
            </a:r>
            <a:r>
              <a:rPr lang="fa-IR" sz="2000" dirty="0">
                <a:cs typeface="B Yekan" panose="00000400000000000000" pitchFamily="2" charset="-78"/>
              </a:rPr>
              <a:t>دفتر نشر معارف</a:t>
            </a:r>
            <a:endParaRPr lang="fa-IR" sz="2000" dirty="0">
              <a:latin typeface="IRANSans" panose="02040503050201020203" pitchFamily="18" charset="-78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5183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033346"/>
          </a:xfrm>
          <a:prstGeom prst="rect">
            <a:avLst/>
          </a:prstGeom>
          <a:solidFill>
            <a:srgbClr val="A9D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5799" y="1966264"/>
            <a:ext cx="84340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600" baseline="-3000" dirty="0" smtClean="0">
                <a:solidFill>
                  <a:schemeClr val="bg1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اهداف آفرینش</a:t>
            </a:r>
            <a:endParaRPr lang="fa-IR" sz="6600" baseline="-3000" dirty="0">
              <a:solidFill>
                <a:schemeClr val="bg1"/>
              </a:solidFill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0810" y="677475"/>
            <a:ext cx="237436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8800" baseline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فصل</a:t>
            </a:r>
            <a:r>
              <a:rPr lang="fa-IR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 3</a:t>
            </a:r>
            <a:endParaRPr lang="en-US" sz="8800" baseline="3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1350" y="3645026"/>
            <a:ext cx="863846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000" dirty="0">
                <a:cs typeface="B Yekan" panose="00000400000000000000" pitchFamily="2" charset="-78"/>
              </a:rPr>
              <a:t>مقصود از اهداف آفرینش جهان </a:t>
            </a:r>
            <a:r>
              <a:rPr lang="fa-IR" sz="2000" dirty="0" smtClean="0">
                <a:cs typeface="B Yekan" panose="00000400000000000000" pitchFamily="2" charset="-78"/>
              </a:rPr>
              <a:t>، فرجام </a:t>
            </a:r>
            <a:r>
              <a:rPr lang="fa-IR" sz="2000" dirty="0">
                <a:cs typeface="B Yekan" panose="00000400000000000000" pitchFamily="2" charset="-78"/>
              </a:rPr>
              <a:t>هستی است که در جهان در حرکتی غیرارادی به سوی آن می رود . </a:t>
            </a:r>
            <a:endParaRPr lang="en-US" sz="2000" dirty="0">
              <a:cs typeface="B Yekan" panose="00000400000000000000" pitchFamily="2" charset="-78"/>
            </a:endParaRPr>
          </a:p>
          <a:p>
            <a:pPr algn="just" rtl="1"/>
            <a:r>
              <a:rPr lang="fa-IR" sz="2000" dirty="0">
                <a:cs typeface="B Yekan" panose="00000400000000000000" pitchFamily="2" charset="-78"/>
              </a:rPr>
              <a:t>منظور از هدف آفرینش انسان نیز غایت کمال اوست که فراروی او ترسیم شده است و انسان می تواند با حرکت اختیاری خود بدان فرجام برسد . </a:t>
            </a:r>
            <a:endParaRPr lang="en-US" sz="2000" dirty="0">
              <a:cs typeface="B Yekan" panose="00000400000000000000" pitchFamily="2" charset="-78"/>
            </a:endParaRPr>
          </a:p>
          <a:p>
            <a:pPr algn="just" rtl="1"/>
            <a:r>
              <a:rPr lang="fa-IR" sz="2000" dirty="0">
                <a:cs typeface="B Yekan" panose="00000400000000000000" pitchFamily="2" charset="-78"/>
              </a:rPr>
              <a:t> در بررسی و شناخت اهداف آفرینش در مجموع می توان از سه روش بهره جست :</a:t>
            </a:r>
            <a:endParaRPr lang="en-US" sz="2000" dirty="0">
              <a:cs typeface="B Yekan" panose="00000400000000000000" pitchFamily="2" charset="-78"/>
            </a:endParaRPr>
          </a:p>
          <a:p>
            <a:pPr algn="just" rtl="1"/>
            <a:r>
              <a:rPr lang="fa-IR" sz="2000" dirty="0">
                <a:cs typeface="B Yekan" panose="00000400000000000000" pitchFamily="2" charset="-78"/>
              </a:rPr>
              <a:t>1.روش عقلی 	2.روش تجربی 	3.روش وحیانی</a:t>
            </a:r>
            <a:endParaRPr lang="en-US" sz="2000" dirty="0">
              <a:cs typeface="B Yekan" panose="00000400000000000000" pitchFamily="2" charset="-78"/>
            </a:endParaRPr>
          </a:p>
          <a:p>
            <a:pPr algn="just" rtl="1"/>
            <a:endParaRPr lang="fa-IR" sz="2000" dirty="0">
              <a:latin typeface="IRANSans" panose="02040503050201020203" pitchFamily="18" charset="-78"/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23" y="-914"/>
            <a:ext cx="5566833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82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26251" y="2435305"/>
            <a:ext cx="899872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>
                <a:cs typeface="B Yekan" panose="00000400000000000000" pitchFamily="2" charset="-78"/>
              </a:rPr>
              <a:t>1.روش </a:t>
            </a:r>
            <a:r>
              <a:rPr lang="fa-IR" sz="2000" dirty="0" smtClean="0">
                <a:cs typeface="B Yekan" panose="00000400000000000000" pitchFamily="2" charset="-78"/>
              </a:rPr>
              <a:t>عقلی</a:t>
            </a:r>
            <a:endParaRPr lang="en-US" sz="2000" dirty="0">
              <a:cs typeface="B Yekan" panose="00000400000000000000" pitchFamily="2" charset="-78"/>
            </a:endParaRPr>
          </a:p>
          <a:p>
            <a:pPr algn="r" rtl="1"/>
            <a:r>
              <a:rPr lang="fa-IR" sz="2000" dirty="0">
                <a:cs typeface="B Yekan" panose="00000400000000000000" pitchFamily="2" charset="-78"/>
              </a:rPr>
              <a:t> در این روش با استفاده از تحلیل ماهیت انسان و برهان عقلی و فلسفی ، هدف نهائی او را مشخص می کنیم .</a:t>
            </a:r>
            <a:endParaRPr lang="en-US" sz="2000" dirty="0">
              <a:cs typeface="B Yekan" panose="00000400000000000000" pitchFamily="2" charset="-78"/>
            </a:endParaRPr>
          </a:p>
          <a:p>
            <a:pPr algn="r" rtl="1"/>
            <a:r>
              <a:rPr lang="fa-IR" sz="2000" dirty="0">
                <a:cs typeface="B Yekan" panose="00000400000000000000" pitchFamily="2" charset="-78"/>
              </a:rPr>
              <a:t>2.روش تجربی</a:t>
            </a:r>
            <a:endParaRPr lang="en-US" sz="2000" dirty="0">
              <a:cs typeface="B Yekan" panose="00000400000000000000" pitchFamily="2" charset="-78"/>
            </a:endParaRPr>
          </a:p>
          <a:p>
            <a:pPr algn="r" rtl="1"/>
            <a:r>
              <a:rPr lang="fa-IR" sz="2000" dirty="0">
                <a:cs typeface="B Yekan" panose="00000400000000000000" pitchFamily="2" charset="-78"/>
              </a:rPr>
              <a:t>در این روش ، با استفاده از علوم تجربی ، به تحلیل جهان می پردازیم .</a:t>
            </a:r>
            <a:endParaRPr lang="en-US" sz="2000" dirty="0">
              <a:cs typeface="B Yekan" panose="00000400000000000000" pitchFamily="2" charset="-78"/>
            </a:endParaRPr>
          </a:p>
          <a:p>
            <a:pPr algn="r" rtl="1"/>
            <a:r>
              <a:rPr lang="fa-IR" sz="2000" dirty="0">
                <a:cs typeface="B Yekan" panose="00000400000000000000" pitchFamily="2" charset="-78"/>
              </a:rPr>
              <a:t>3.روش وحیانی</a:t>
            </a:r>
            <a:endParaRPr lang="en-US" sz="2000" dirty="0">
              <a:cs typeface="B Yekan" panose="00000400000000000000" pitchFamily="2" charset="-78"/>
            </a:endParaRPr>
          </a:p>
          <a:p>
            <a:pPr algn="r" rtl="1"/>
            <a:r>
              <a:rPr lang="fa-IR" sz="2000" dirty="0">
                <a:cs typeface="B Yekan" panose="00000400000000000000" pitchFamily="2" charset="-78"/>
              </a:rPr>
              <a:t>از راه های معرفت بشری استفاده از روش نقلی و شهودی است که قرآن کریم مصداق هر دو است .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8230" y="1108957"/>
            <a:ext cx="84340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روش شناسی</a:t>
            </a:r>
            <a:endParaRPr lang="fa-IR" sz="44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30900" y="2435305"/>
            <a:ext cx="488363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برپائی </a:t>
            </a:r>
            <a:r>
              <a:rPr lang="fa-IR" sz="2000" dirty="0">
                <a:cs typeface="B Yekan" panose="00000400000000000000" pitchFamily="2" charset="-78"/>
              </a:rPr>
              <a:t>آسمان و آرامش زمین و نیز چرخه آب در طبیعت و حیات گیاهان برای انسان و خدمتگزاری به اوست .</a:t>
            </a:r>
            <a:endParaRPr lang="en-US" sz="2000" dirty="0">
              <a:cs typeface="B Yekan" panose="00000400000000000000" pitchFamily="2" charset="-78"/>
            </a:endParaRPr>
          </a:p>
          <a:p>
            <a:pPr algn="r" rtl="1"/>
            <a:r>
              <a:rPr lang="fa-IR" sz="2000" dirty="0">
                <a:cs typeface="B Yekan" panose="00000400000000000000" pitchFamily="2" charset="-78"/>
              </a:rPr>
              <a:t>نعمت های گوناگون ، همه مسخر انسان است ، تا از منافع آنها برای رسیدن به کمال و سعادت بهره جوید . </a:t>
            </a:r>
            <a:endParaRPr lang="en-US" sz="2000" dirty="0">
              <a:cs typeface="B Yekan" panose="00000400000000000000" pitchFamily="2" charset="-78"/>
            </a:endParaRPr>
          </a:p>
          <a:p>
            <a:pPr algn="r" rtl="1"/>
            <a:endParaRPr lang="fa-IR" sz="2400" dirty="0" smtClean="0">
              <a:cs typeface="B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900" y="1108957"/>
            <a:ext cx="93286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latin typeface="IRANSans" panose="02040503050201020203" pitchFamily="18" charset="-78"/>
                <a:cs typeface="B Titr" panose="00000700000000000000" pitchFamily="2" charset="-78"/>
              </a:rPr>
              <a:t>1.خلقت جهان برای انسان</a:t>
            </a:r>
            <a:endParaRPr lang="fa-IR" sz="3200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00429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53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842000" y="2432636"/>
            <a:ext cx="45402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/>
            <a:r>
              <a:rPr lang="fa-IR" sz="2400" dirty="0">
                <a:cs typeface="B Yekan" panose="00000400000000000000" pitchFamily="2" charset="-78"/>
              </a:rPr>
              <a:t>هدف از آفرینش آسمان ها و زمین (جهان) ، علم و بالا رفتن آگاهی انسان (نسبت به صفات علم و قدرت الهی ) معرفی شده است ؛ علمی که یکی از کمالات مهم انسانی و معیار برتری انسان ها بر یکدیگر است .</a:t>
            </a:r>
            <a:endParaRPr lang="en-US" sz="2400" dirty="0">
              <a:cs typeface="B Yekan" panose="00000400000000000000" pitchFamily="2" charset="-78"/>
            </a:endParaRPr>
          </a:p>
          <a:p>
            <a:pPr algn="r" rtl="1" eaLnBrk="1" hangingPunct="1"/>
            <a:endParaRPr lang="fa-IR" altLang="fa-IR" sz="2000" dirty="0" smtClean="0">
              <a:cs typeface="B Yekan" panose="00000400000000000000" pitchFamily="2" charset="-78"/>
            </a:endParaRPr>
          </a:p>
          <a:p>
            <a:pPr algn="r" rtl="1" eaLnBrk="1" hangingPunct="1"/>
            <a:endParaRPr lang="fa-IR" altLang="fa-IR" sz="2000" dirty="0">
              <a:cs typeface="B Yekan" panose="00000400000000000000" pitchFamily="2" charset="-78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01898" y="6096087"/>
            <a:ext cx="3342481" cy="5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1pPr>
            <a:lvl2pPr marL="742950" indent="-28575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2pPr>
            <a:lvl3pPr marL="11430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3pPr>
            <a:lvl4pPr marL="16002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4pPr>
            <a:lvl5pPr marL="20574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fa-IR" sz="1600" dirty="0" smtClean="0">
                <a:solidFill>
                  <a:schemeClr val="bg1">
                    <a:lumMod val="85000"/>
                  </a:schemeClr>
                </a:solidFill>
                <a:latin typeface="Source Sans Pro Bold" pitchFamily="-65" charset="0"/>
                <a:ea typeface="MS PGothic" panose="020B0600070205080204" pitchFamily="34" charset="-128"/>
                <a:sym typeface="Source Sans Pro Bold" pitchFamily="-65" charset="0"/>
              </a:rPr>
              <a:t>wwww.razclick.ir</a:t>
            </a:r>
          </a:p>
          <a:p>
            <a:pPr algn="l" eaLnBrk="1" hangingPunct="1">
              <a:lnSpc>
                <a:spcPct val="110000"/>
              </a:lnSpc>
            </a:pPr>
            <a:r>
              <a:rPr lang="fa-IR" altLang="fa-IR" sz="1200" b="1" dirty="0" smtClean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MS PGothic" panose="020B0600070205080204" pitchFamily="34" charset="-128"/>
                <a:sym typeface="Source Sans Pro" panose="020B0503030403020204" pitchFamily="34" charset="0"/>
              </a:rPr>
              <a:t>آموزش های تجاری مخصوص بازار کار</a:t>
            </a:r>
          </a:p>
          <a:p>
            <a:pPr algn="l" eaLnBrk="1" hangingPunct="1">
              <a:lnSpc>
                <a:spcPct val="110000"/>
              </a:lnSpc>
            </a:pPr>
            <a:endParaRPr lang="en-US" altLang="fa-IR" sz="1200" b="1" dirty="0">
              <a:solidFill>
                <a:schemeClr val="bg1">
                  <a:lumMod val="85000"/>
                </a:schemeClr>
              </a:solidFill>
              <a:latin typeface="Source Sans Pro" panose="020B0503030403020204" pitchFamily="34" charset="0"/>
              <a:ea typeface="MS PGothic" panose="020B0600070205080204" pitchFamily="34" charset="-128"/>
              <a:sym typeface="Source Sans Pro" panose="020B05030304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8315" y="1108957"/>
            <a:ext cx="92846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 smtClean="0">
                <a:latin typeface="IRANSans" panose="02040503050201020203" pitchFamily="18" charset="-78"/>
                <a:cs typeface="B Titr" panose="00000700000000000000" pitchFamily="2" charset="-78"/>
              </a:rPr>
              <a:t>2.دانش افزایی بشر</a:t>
            </a:r>
            <a:endParaRPr lang="fa-IR" sz="3200" b="1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35733" b="28240"/>
          <a:stretch/>
        </p:blipFill>
        <p:spPr>
          <a:xfrm>
            <a:off x="1948230" y="2260600"/>
            <a:ext cx="3071447" cy="277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4908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775200" y="2352997"/>
            <a:ext cx="56070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/>
            <a:r>
              <a:rPr lang="fa-IR" sz="2000" dirty="0">
                <a:cs typeface="B Yekan" panose="00000400000000000000" pitchFamily="2" charset="-78"/>
              </a:rPr>
              <a:t>آیا جهان برای همه انسان ها خلق شده است ، در حالی که </a:t>
            </a:r>
            <a:r>
              <a:rPr lang="fa-IR" sz="2000" dirty="0" smtClean="0">
                <a:cs typeface="B Yekan" panose="00000400000000000000" pitchFamily="2" charset="-78"/>
              </a:rPr>
              <a:t>برخی  </a:t>
            </a:r>
            <a:r>
              <a:rPr lang="fa-IR" sz="2000" dirty="0">
                <a:cs typeface="B Yekan" panose="00000400000000000000" pitchFamily="2" charset="-78"/>
              </a:rPr>
              <a:t>انسان ها جنایتکار و ستمکارند ؟</a:t>
            </a:r>
            <a:endParaRPr lang="en-US" sz="2000" dirty="0">
              <a:cs typeface="B Yekan" panose="00000400000000000000" pitchFamily="2" charset="-78"/>
            </a:endParaRPr>
          </a:p>
          <a:p>
            <a:pPr algn="just" rtl="1"/>
            <a:r>
              <a:rPr lang="fa-IR" sz="2000" dirty="0">
                <a:cs typeface="B Yekan" panose="00000400000000000000" pitchFamily="2" charset="-78"/>
              </a:rPr>
              <a:t>1.جهان بی هدف ، بیهوده و به بازیچه آریده نشده ، بلکه هدفدار و بر اساس حق آفریده شده است .</a:t>
            </a:r>
            <a:endParaRPr lang="en-US" sz="2000" dirty="0">
              <a:cs typeface="B Yekan" panose="00000400000000000000" pitchFamily="2" charset="-78"/>
            </a:endParaRPr>
          </a:p>
          <a:p>
            <a:pPr algn="just" rtl="1"/>
            <a:r>
              <a:rPr lang="fa-IR" sz="2000" dirty="0">
                <a:cs typeface="B Yekan" panose="00000400000000000000" pitchFamily="2" charset="-78"/>
              </a:rPr>
              <a:t>2.نعمت های جهان برای خدمت به انسان های شایسته آفریده شده تا از آنها برای رسیدن به کمال و سعادت و دانش افزائی بهره جویند. </a:t>
            </a:r>
            <a:endParaRPr lang="fa-IR" altLang="fa-IR" sz="2000" dirty="0">
              <a:cs typeface="B Yekan" panose="00000400000000000000" pitchFamily="2" charset="-78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01898" y="6096087"/>
            <a:ext cx="3342481" cy="5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1pPr>
            <a:lvl2pPr marL="742950" indent="-28575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2pPr>
            <a:lvl3pPr marL="11430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3pPr>
            <a:lvl4pPr marL="16002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4pPr>
            <a:lvl5pPr marL="20574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fa-IR" sz="1600" dirty="0" smtClean="0">
                <a:solidFill>
                  <a:schemeClr val="bg1">
                    <a:lumMod val="85000"/>
                  </a:schemeClr>
                </a:solidFill>
                <a:latin typeface="Source Sans Pro Bold" pitchFamily="-65" charset="0"/>
                <a:ea typeface="MS PGothic" panose="020B0600070205080204" pitchFamily="34" charset="-128"/>
                <a:sym typeface="Source Sans Pro Bold" pitchFamily="-65" charset="0"/>
              </a:rPr>
              <a:t>wwww.razclick.ir</a:t>
            </a:r>
          </a:p>
          <a:p>
            <a:pPr algn="l" eaLnBrk="1" hangingPunct="1">
              <a:lnSpc>
                <a:spcPct val="110000"/>
              </a:lnSpc>
            </a:pPr>
            <a:r>
              <a:rPr lang="fa-IR" altLang="fa-IR" sz="1200" b="1" dirty="0" smtClean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MS PGothic" panose="020B0600070205080204" pitchFamily="34" charset="-128"/>
                <a:sym typeface="Source Sans Pro" panose="020B0503030403020204" pitchFamily="34" charset="0"/>
              </a:rPr>
              <a:t>آموزش های تجاری مخصوص بازار کار</a:t>
            </a:r>
          </a:p>
          <a:p>
            <a:pPr algn="l" eaLnBrk="1" hangingPunct="1">
              <a:lnSpc>
                <a:spcPct val="110000"/>
              </a:lnSpc>
            </a:pPr>
            <a:endParaRPr lang="en-US" altLang="fa-IR" sz="1200" b="1" dirty="0">
              <a:solidFill>
                <a:schemeClr val="bg1">
                  <a:lumMod val="85000"/>
                </a:schemeClr>
              </a:solidFill>
              <a:latin typeface="Source Sans Pro" panose="020B0503030403020204" pitchFamily="34" charset="0"/>
              <a:ea typeface="MS PGothic" panose="020B0600070205080204" pitchFamily="34" charset="-128"/>
              <a:sym typeface="Source Sans Pro" panose="020B0503030403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3149" y="1127041"/>
            <a:ext cx="84340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 smtClean="0">
                <a:latin typeface="IRANSans" panose="02040503050201020203" pitchFamily="18" charset="-78"/>
                <a:cs typeface="B Titr" panose="00000700000000000000" pitchFamily="2" charset="-78"/>
              </a:rPr>
              <a:t>3.معاد و عدالت </a:t>
            </a:r>
            <a:endParaRPr lang="fa-IR" sz="3600" b="1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7"/>
          <a:stretch/>
        </p:blipFill>
        <p:spPr>
          <a:xfrm>
            <a:off x="1498599" y="1274618"/>
            <a:ext cx="2730501" cy="396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8320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948230" y="2242608"/>
            <a:ext cx="861437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Yekan" panose="00000400000000000000" pitchFamily="2" charset="-78"/>
              </a:rPr>
              <a:t>1. آزمایش </a:t>
            </a:r>
          </a:p>
          <a:p>
            <a:pPr algn="just" rtl="1">
              <a:lnSpc>
                <a:spcPct val="150000"/>
              </a:lnSpc>
            </a:pPr>
            <a:r>
              <a:rPr lang="fa-IR" altLang="fa-IR" sz="2400" dirty="0" smtClean="0">
                <a:cs typeface="B Yekan" panose="00000400000000000000" pitchFamily="2" charset="-78"/>
              </a:rPr>
              <a:t>2. عبادت</a:t>
            </a:r>
          </a:p>
          <a:p>
            <a:pPr algn="just" rtl="1">
              <a:lnSpc>
                <a:spcPct val="150000"/>
              </a:lnSpc>
            </a:pPr>
            <a:r>
              <a:rPr lang="fa-IR" altLang="fa-IR" sz="2400" dirty="0" smtClean="0">
                <a:cs typeface="B Yekan" panose="00000400000000000000" pitchFamily="2" charset="-78"/>
              </a:rPr>
              <a:t>3. رحمت</a:t>
            </a:r>
          </a:p>
          <a:p>
            <a:pPr algn="just" rtl="1">
              <a:lnSpc>
                <a:spcPct val="150000"/>
              </a:lnSpc>
            </a:pPr>
            <a:r>
              <a:rPr lang="fa-IR" altLang="fa-IR" sz="2400" dirty="0" smtClean="0">
                <a:cs typeface="B Yekan" panose="00000400000000000000" pitchFamily="2" charset="-78"/>
              </a:rPr>
              <a:t>4.ملاقات الهی</a:t>
            </a:r>
            <a:endParaRPr lang="fa-IR" altLang="fa-IR" sz="2400" dirty="0">
              <a:cs typeface="B Yekan" panose="00000400000000000000" pitchFamily="2" charset="-78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01898" y="6096087"/>
            <a:ext cx="3342481" cy="5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1pPr>
            <a:lvl2pPr marL="742950" indent="-28575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2pPr>
            <a:lvl3pPr marL="11430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3pPr>
            <a:lvl4pPr marL="16002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4pPr>
            <a:lvl5pPr marL="20574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fa-IR" sz="1600" dirty="0" smtClean="0">
                <a:solidFill>
                  <a:schemeClr val="bg1">
                    <a:lumMod val="85000"/>
                  </a:schemeClr>
                </a:solidFill>
                <a:latin typeface="Source Sans Pro Bold" pitchFamily="-65" charset="0"/>
                <a:ea typeface="MS PGothic" panose="020B0600070205080204" pitchFamily="34" charset="-128"/>
                <a:sym typeface="Source Sans Pro Bold" pitchFamily="-65" charset="0"/>
              </a:rPr>
              <a:t>wwww.razclick.ir</a:t>
            </a:r>
          </a:p>
          <a:p>
            <a:pPr algn="l" eaLnBrk="1" hangingPunct="1">
              <a:lnSpc>
                <a:spcPct val="110000"/>
              </a:lnSpc>
            </a:pPr>
            <a:r>
              <a:rPr lang="fa-IR" altLang="fa-IR" sz="1200" b="1" dirty="0" smtClean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MS PGothic" panose="020B0600070205080204" pitchFamily="34" charset="-128"/>
                <a:sym typeface="Source Sans Pro" panose="020B0503030403020204" pitchFamily="34" charset="0"/>
              </a:rPr>
              <a:t>آموزش های تجاری مخصوص بازار کار</a:t>
            </a:r>
          </a:p>
          <a:p>
            <a:pPr algn="l" eaLnBrk="1" hangingPunct="1">
              <a:lnSpc>
                <a:spcPct val="110000"/>
              </a:lnSpc>
            </a:pPr>
            <a:endParaRPr lang="en-US" altLang="fa-IR" sz="1200" b="1" dirty="0">
              <a:solidFill>
                <a:schemeClr val="bg1">
                  <a:lumMod val="85000"/>
                </a:schemeClr>
              </a:solidFill>
              <a:latin typeface="Source Sans Pro" panose="020B0503030403020204" pitchFamily="34" charset="0"/>
              <a:ea typeface="MS PGothic" panose="020B0600070205080204" pitchFamily="34" charset="-128"/>
              <a:sym typeface="Source Sans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155" y="1108957"/>
            <a:ext cx="928073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b="1" dirty="0" smtClean="0">
                <a:latin typeface="IRANSans" panose="02040503050201020203" pitchFamily="18" charset="-78"/>
                <a:cs typeface="B Titr" panose="00000700000000000000" pitchFamily="2" charset="-78"/>
              </a:rPr>
              <a:t>ب) اهداف آفرینش انسان</a:t>
            </a:r>
            <a:endParaRPr lang="fa-IR" sz="4400" b="1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7" y="1753227"/>
            <a:ext cx="6968754" cy="35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83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948230" y="2242608"/>
            <a:ext cx="87596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/>
            <a:r>
              <a:rPr lang="fa-IR" sz="2000" b="1" dirty="0">
                <a:cs typeface="B Yekan" panose="00000400000000000000" pitchFamily="2" charset="-78"/>
                <a:hlinkClick r:id="rId2"/>
              </a:rPr>
              <a:t>وَ لَنَبْلُوَنَّکُمْ بِشَيْ‏ءٍ مِنَ الْخَوْفِ وَ الْجُوعِ وَ نَقْصٍ مِنَ الْأَمْوالِ وَ الْأَنْفُسِ وَ الثَّمَراتِ وَ بَشِّرِ الصَّابِرينَ</a:t>
            </a:r>
            <a:endParaRPr lang="fa-IR" sz="2000" b="1" dirty="0">
              <a:cs typeface="B Yekan" panose="00000400000000000000" pitchFamily="2" charset="-78"/>
            </a:endParaRP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و قطعاً شما را به چیزی از قبیل ترس و گرسنگی و کاهش در اموال و جان ها و محصولات 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می آزمائیم .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گاه انسان با ثروت و یا فقر و گاه با خیر و یا شر مورد آزمایش قرار می گیرد .</a:t>
            </a:r>
          </a:p>
          <a:p>
            <a:pPr algn="just" rtl="1"/>
            <a:r>
              <a:rPr lang="fa-IR" sz="2000" b="1" dirty="0">
                <a:cs typeface="B Yekan" panose="00000400000000000000" pitchFamily="2" charset="-78"/>
                <a:hlinkClick r:id="rId3"/>
              </a:rPr>
              <a:t>کُلُّ نَفْسٍ ذائِقَةُ الْمَوْتِ وَ نَبْلُوکُمْ بِالشَّرِّ وَ الْخَيْرِ فِتْنَةً وَ إِلَيْنا تُرْجَعُونَ</a:t>
            </a:r>
            <a:endParaRPr lang="fa-IR" sz="2000" b="1" dirty="0">
              <a:cs typeface="B Yekan" panose="00000400000000000000" pitchFamily="2" charset="-78"/>
            </a:endParaRP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هر نفسی چشنده مرگ ست ، و شما را از راه آزمایش به بد و نیک خواهیم آزمود .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هدف از آزمایش آن است که آشکار گردد کدام یک از انسان ها اعمال نیکوتری انجام </a:t>
            </a:r>
          </a:p>
          <a:p>
            <a:pPr algn="just" rtl="1"/>
            <a:r>
              <a:rPr lang="fa-IR" altLang="fa-IR" sz="2000" b="1" dirty="0" smtClean="0">
                <a:cs typeface="B Yekan" panose="00000400000000000000" pitchFamily="2" charset="-78"/>
              </a:rPr>
              <a:t>می دهند ؛ اعمالی که با معرفت و اخلاص بیشتر است .</a:t>
            </a:r>
            <a:endParaRPr lang="fa-IR" altLang="fa-IR" sz="2000" dirty="0">
              <a:cs typeface="B Yekan" panose="00000400000000000000" pitchFamily="2" charset="-78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201898" y="6096087"/>
            <a:ext cx="3342481" cy="5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1pPr>
            <a:lvl2pPr marL="742950" indent="-28575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2pPr>
            <a:lvl3pPr marL="11430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3pPr>
            <a:lvl4pPr marL="16002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4pPr>
            <a:lvl5pPr marL="2057400" indent="-228600" algn="ctr" eaLnBrk="0" hangingPunct="0"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1"/>
                </a:solidFill>
                <a:latin typeface="Gill Sans" pitchFamily="-65" charset="0"/>
                <a:ea typeface="Heiti SC Light" pitchFamily="-65" charset="-122"/>
                <a:sym typeface="Gill Sans" pitchFamily="-65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fa-IR" sz="1600" dirty="0" smtClean="0">
                <a:solidFill>
                  <a:schemeClr val="bg1">
                    <a:lumMod val="85000"/>
                  </a:schemeClr>
                </a:solidFill>
                <a:latin typeface="Source Sans Pro Bold" pitchFamily="-65" charset="0"/>
                <a:ea typeface="MS PGothic" panose="020B0600070205080204" pitchFamily="34" charset="-128"/>
                <a:sym typeface="Source Sans Pro Bold" pitchFamily="-65" charset="0"/>
              </a:rPr>
              <a:t>wwww.razclick.ir</a:t>
            </a:r>
          </a:p>
          <a:p>
            <a:pPr algn="l" eaLnBrk="1" hangingPunct="1">
              <a:lnSpc>
                <a:spcPct val="110000"/>
              </a:lnSpc>
            </a:pPr>
            <a:r>
              <a:rPr lang="fa-IR" altLang="fa-IR" sz="1200" b="1" dirty="0" smtClean="0">
                <a:solidFill>
                  <a:schemeClr val="bg1">
                    <a:lumMod val="85000"/>
                  </a:schemeClr>
                </a:solidFill>
                <a:latin typeface="Source Sans Pro" panose="020B0503030403020204" pitchFamily="34" charset="0"/>
                <a:ea typeface="MS PGothic" panose="020B0600070205080204" pitchFamily="34" charset="-128"/>
                <a:sym typeface="Source Sans Pro" panose="020B0503030403020204" pitchFamily="34" charset="0"/>
              </a:rPr>
              <a:t>آموزش های تجاری مخصوص بازار کار</a:t>
            </a:r>
          </a:p>
          <a:p>
            <a:pPr algn="l" eaLnBrk="1" hangingPunct="1">
              <a:lnSpc>
                <a:spcPct val="110000"/>
              </a:lnSpc>
            </a:pPr>
            <a:endParaRPr lang="en-US" altLang="fa-IR" sz="1200" b="1" dirty="0">
              <a:solidFill>
                <a:schemeClr val="bg1">
                  <a:lumMod val="85000"/>
                </a:schemeClr>
              </a:solidFill>
              <a:latin typeface="Source Sans Pro" panose="020B0503030403020204" pitchFamily="34" charset="0"/>
              <a:ea typeface="MS PGothic" panose="020B0600070205080204" pitchFamily="34" charset="-128"/>
              <a:sym typeface="Source Sans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155" y="1108957"/>
            <a:ext cx="928073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b="1" dirty="0" smtClean="0">
                <a:latin typeface="IRANSans" panose="02040503050201020203" pitchFamily="18" charset="-78"/>
                <a:cs typeface="B Titr" panose="00000700000000000000" pitchFamily="2" charset="-78"/>
              </a:rPr>
              <a:t>1.آزمایش</a:t>
            </a:r>
            <a:endParaRPr lang="fa-IR" sz="4400" b="1" dirty="0"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48230" y="2063184"/>
            <a:ext cx="84340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r="35185" b="17489"/>
          <a:stretch/>
        </p:blipFill>
        <p:spPr>
          <a:xfrm>
            <a:off x="201898" y="2781721"/>
            <a:ext cx="1945479" cy="18918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9812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فونت جدید">
      <a:majorFont>
        <a:latin typeface="IRANSans"/>
        <a:ea typeface=""/>
        <a:cs typeface="IRANSans"/>
      </a:majorFont>
      <a:minorFont>
        <a:latin typeface="IRANSans"/>
        <a:ea typeface=""/>
        <a:cs typeface="IRAN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1105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Arial</vt:lpstr>
      <vt:lpstr>B Titr</vt:lpstr>
      <vt:lpstr>B Yekan</vt:lpstr>
      <vt:lpstr>Calibri</vt:lpstr>
      <vt:lpstr>IRANSans</vt:lpstr>
      <vt:lpstr>Source Sans Pro</vt:lpstr>
      <vt:lpstr>Source Sans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حمیدرضا خاتونی</dc:creator>
  <cp:lastModifiedBy>r.moradi</cp:lastModifiedBy>
  <cp:revision>85</cp:revision>
  <dcterms:created xsi:type="dcterms:W3CDTF">2017-02-05T13:10:08Z</dcterms:created>
  <dcterms:modified xsi:type="dcterms:W3CDTF">2018-02-14T08:40:03Z</dcterms:modified>
</cp:coreProperties>
</file>