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9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3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30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584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59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70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59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085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4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7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5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0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9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1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5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2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8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D3CCCBA-4D4F-4341-A00B-B7417295931E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FBDC97A-C4AD-4D25-8F4F-C43FED40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0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-246662"/>
            <a:ext cx="8689976" cy="2509213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به نام خدا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2774853"/>
            <a:ext cx="8689976" cy="2599005"/>
          </a:xfrm>
        </p:spPr>
        <p:txBody>
          <a:bodyPr>
            <a:normAutofit lnSpcReduction="10000"/>
          </a:bodyPr>
          <a:lstStyle/>
          <a:p>
            <a:r>
              <a:rPr lang="fa-IR" dirty="0" smtClean="0">
                <a:solidFill>
                  <a:schemeClr val="tx1"/>
                </a:solidFill>
                <a:cs typeface="B Nazanin" panose="00000400000000000000" pitchFamily="2" charset="-78"/>
              </a:rPr>
              <a:t>عنوان درس: کارتوگرافی</a:t>
            </a:r>
          </a:p>
          <a:p>
            <a:r>
              <a:rPr lang="fa-IR" dirty="0" smtClean="0">
                <a:solidFill>
                  <a:schemeClr val="tx1"/>
                </a:solidFill>
                <a:cs typeface="B Nazanin" panose="00000400000000000000" pitchFamily="2" charset="-78"/>
              </a:rPr>
              <a:t>رشته: مهندسی معدن- استخراج</a:t>
            </a:r>
            <a:endParaRPr lang="en-US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endParaRPr lang="en-US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l" rtl="1"/>
            <a:r>
              <a:rPr lang="fa-IR" dirty="0" smtClean="0">
                <a:solidFill>
                  <a:schemeClr val="tx1"/>
                </a:solidFill>
                <a:cs typeface="B Nazanin" panose="00000400000000000000" pitchFamily="2" charset="-78"/>
              </a:rPr>
              <a:t>نیمسال </a:t>
            </a:r>
            <a:r>
              <a:rPr lang="fa-IR" smtClean="0">
                <a:solidFill>
                  <a:schemeClr val="tx1"/>
                </a:solidFill>
                <a:cs typeface="B Nazanin" panose="00000400000000000000" pitchFamily="2" charset="-78"/>
              </a:rPr>
              <a:t>دوم </a:t>
            </a:r>
            <a:r>
              <a:rPr lang="fa-IR" smtClean="0">
                <a:solidFill>
                  <a:schemeClr val="tx1"/>
                </a:solidFill>
                <a:cs typeface="B Nazanin" panose="00000400000000000000" pitchFamily="2" charset="-78"/>
              </a:rPr>
              <a:t>98-97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371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633046"/>
            <a:ext cx="10363826" cy="5158153"/>
          </a:xfrm>
        </p:spPr>
        <p:txBody>
          <a:bodyPr>
            <a:normAutofit/>
          </a:bodyPr>
          <a:lstStyle/>
          <a:p>
            <a:pPr algn="r" rtl="1"/>
            <a:r>
              <a:rPr lang="fa-IR" b="1" cap="none" dirty="0" smtClean="0">
                <a:cs typeface="B Nazanin" panose="00000400000000000000" pitchFamily="2" charset="-78"/>
              </a:rPr>
              <a:t>در زبان انگلیسی واژه هاي </a:t>
            </a:r>
            <a:r>
              <a:rPr lang="en-US" b="1" cap="none" dirty="0" smtClean="0">
                <a:cs typeface="B Nazanin" panose="00000400000000000000" pitchFamily="2" charset="-78"/>
              </a:rPr>
              <a:t>Mapping</a:t>
            </a:r>
            <a:r>
              <a:rPr lang="fa-IR" b="1" cap="none" dirty="0" smtClean="0">
                <a:cs typeface="B Nazanin" panose="00000400000000000000" pitchFamily="2" charset="-78"/>
              </a:rPr>
              <a:t> و </a:t>
            </a:r>
            <a:r>
              <a:rPr lang="en-US" b="1" cap="none" dirty="0" smtClean="0">
                <a:cs typeface="B Nazanin" panose="00000400000000000000" pitchFamily="2" charset="-78"/>
              </a:rPr>
              <a:t>Map Making</a:t>
            </a:r>
            <a:r>
              <a:rPr lang="fa-IR" b="1" cap="none" dirty="0" smtClean="0">
                <a:cs typeface="B Nazanin" panose="00000400000000000000" pitchFamily="2" charset="-78"/>
              </a:rPr>
              <a:t> و کارتوگرافی اغلب بجاي یکدیگر استفاده می شوند. </a:t>
            </a: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در </a:t>
            </a:r>
            <a:r>
              <a:rPr lang="fa-IR" b="1" dirty="0">
                <a:cs typeface="B Nazanin" panose="00000400000000000000" pitchFamily="2" charset="-78"/>
              </a:rPr>
              <a:t>درجه اول همه نقشه ها به جمع آوري اطلاعات پایه در مورد عوارض سطح زمین </a:t>
            </a:r>
            <a:r>
              <a:rPr lang="fa-IR" b="1" dirty="0" smtClean="0">
                <a:cs typeface="B Nazanin" panose="00000400000000000000" pitchFamily="2" charset="-78"/>
              </a:rPr>
              <a:t>از طریق </a:t>
            </a:r>
            <a:r>
              <a:rPr lang="fa-IR" b="1" dirty="0">
                <a:cs typeface="B Nazanin" panose="00000400000000000000" pitchFamily="2" charset="-78"/>
              </a:rPr>
              <a:t>نقشه برداري توپوگرافی یا هیدروگرافی وابسته </a:t>
            </a:r>
            <a:r>
              <a:rPr lang="fa-IR" b="1" dirty="0" smtClean="0">
                <a:cs typeface="B Nazanin" panose="00000400000000000000" pitchFamily="2" charset="-78"/>
              </a:rPr>
              <a:t>هستند.</a:t>
            </a: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بنابراین </a:t>
            </a:r>
            <a:r>
              <a:rPr lang="fa-IR" b="1" dirty="0">
                <a:cs typeface="B Nazanin" panose="00000400000000000000" pitchFamily="2" charset="-78"/>
              </a:rPr>
              <a:t>اولین مرحله </a:t>
            </a:r>
            <a:r>
              <a:rPr lang="fa-IR" b="1" dirty="0" smtClean="0">
                <a:cs typeface="B Nazanin" panose="00000400000000000000" pitchFamily="2" charset="-78"/>
              </a:rPr>
              <a:t>تهیه نقشه </a:t>
            </a:r>
            <a:r>
              <a:rPr lang="fa-IR" b="1" dirty="0">
                <a:cs typeface="B Nazanin" panose="00000400000000000000" pitchFamily="2" charset="-78"/>
              </a:rPr>
              <a:t>تولید و جمع آوري این اطلاعات می باشد و نقشه هاي دیگر در </a:t>
            </a:r>
            <a:r>
              <a:rPr lang="fa-IR" b="1" dirty="0" smtClean="0">
                <a:cs typeface="B Nazanin" panose="00000400000000000000" pitchFamily="2" charset="-78"/>
              </a:rPr>
              <a:t>مقیاسهاي کوچکتر میتوانند </a:t>
            </a:r>
            <a:r>
              <a:rPr lang="fa-IR" b="1" dirty="0">
                <a:cs typeface="B Nazanin" panose="00000400000000000000" pitchFamily="2" charset="-78"/>
              </a:rPr>
              <a:t>از این اطلاعات بدست </a:t>
            </a:r>
            <a:r>
              <a:rPr lang="fa-IR" b="1" dirty="0" smtClean="0">
                <a:cs typeface="B Nazanin" panose="00000400000000000000" pitchFamily="2" charset="-78"/>
              </a:rPr>
              <a:t>آیند.</a:t>
            </a: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نقشه </a:t>
            </a:r>
            <a:r>
              <a:rPr lang="fa-IR" b="1" dirty="0">
                <a:cs typeface="B Nazanin" panose="00000400000000000000" pitchFamily="2" charset="-78"/>
              </a:rPr>
              <a:t>هاي تخصصی ممکن است </a:t>
            </a:r>
            <a:r>
              <a:rPr lang="fa-IR" b="1" dirty="0" smtClean="0">
                <a:cs typeface="B Nazanin" panose="00000400000000000000" pitchFamily="2" charset="-78"/>
              </a:rPr>
              <a:t>بر پایه </a:t>
            </a:r>
            <a:r>
              <a:rPr lang="fa-IR" b="1" dirty="0">
                <a:cs typeface="B Nazanin" panose="00000400000000000000" pitchFamily="2" charset="-78"/>
              </a:rPr>
              <a:t>اطلاعات توپوگرافی بعنوان مرجع مکانی ساخته </a:t>
            </a:r>
            <a:r>
              <a:rPr lang="fa-IR" b="1" dirty="0" smtClean="0">
                <a:cs typeface="B Nazanin" panose="00000400000000000000" pitchFamily="2" charset="-78"/>
              </a:rPr>
              <a:t>شوند.</a:t>
            </a: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نقشه </a:t>
            </a:r>
            <a:r>
              <a:rPr lang="fa-IR" b="1" dirty="0">
                <a:cs typeface="B Nazanin" panose="00000400000000000000" pitchFamily="2" charset="-78"/>
              </a:rPr>
              <a:t>هر نوعی که </a:t>
            </a:r>
            <a:r>
              <a:rPr lang="fa-IR" b="1" dirty="0" smtClean="0">
                <a:cs typeface="B Nazanin" panose="00000400000000000000" pitchFamily="2" charset="-78"/>
              </a:rPr>
              <a:t>باشد ماهیت</a:t>
            </a:r>
            <a:r>
              <a:rPr lang="fa-IR" b="1" dirty="0">
                <a:cs typeface="B Nazanin" panose="00000400000000000000" pitchFamily="2" charset="-78"/>
              </a:rPr>
              <a:t>، کیفیت، تکمیل و بروز رسانی داده ها اساسا مهم </a:t>
            </a:r>
            <a:r>
              <a:rPr lang="fa-IR" b="1" dirty="0" smtClean="0">
                <a:cs typeface="B Nazanin" panose="00000400000000000000" pitchFamily="2" charset="-78"/>
              </a:rPr>
              <a:t>هستند. </a:t>
            </a:r>
            <a:endParaRPr lang="en-US" b="1" cap="none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190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844062"/>
            <a:ext cx="10363826" cy="5387926"/>
          </a:xfrm>
        </p:spPr>
        <p:txBody>
          <a:bodyPr/>
          <a:lstStyle/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fa-IR" b="1" dirty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از </a:t>
            </a:r>
            <a:r>
              <a:rPr lang="fa-IR" b="1" dirty="0">
                <a:cs typeface="B Nazanin" panose="00000400000000000000" pitchFamily="2" charset="-78"/>
              </a:rPr>
              <a:t>نظر کاربر نقشه </a:t>
            </a:r>
            <a:r>
              <a:rPr lang="fa-IR" b="1" dirty="0" smtClean="0">
                <a:cs typeface="B Nazanin" panose="00000400000000000000" pitchFamily="2" charset="-78"/>
              </a:rPr>
              <a:t>یک نقشه </a:t>
            </a:r>
            <a:r>
              <a:rPr lang="fa-IR" b="1" dirty="0">
                <a:cs typeface="B Nazanin" panose="00000400000000000000" pitchFamily="2" charset="-78"/>
              </a:rPr>
              <a:t>ممکن است به این علت بد باشد که اطلاعات تطبیقی ضعیف با پدیده دارد یا ناقص بوده و یا اینکه بروز نباشد و یا نمایش گرافیکی آن ضعیف </a:t>
            </a:r>
            <a:r>
              <a:rPr lang="fa-IR" b="1" dirty="0" smtClean="0">
                <a:cs typeface="B Nazanin" panose="00000400000000000000" pitchFamily="2" charset="-78"/>
              </a:rPr>
              <a:t>باشد.</a:t>
            </a: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بنابراین </a:t>
            </a:r>
            <a:r>
              <a:rPr lang="fa-IR" b="1" dirty="0">
                <a:cs typeface="B Nazanin" panose="00000400000000000000" pitchFamily="2" charset="-78"/>
              </a:rPr>
              <a:t>کارتوگرافی نمی تواند مستقل از منابع داده در نظر گرفته شده و یک </a:t>
            </a:r>
            <a:r>
              <a:rPr lang="fa-IR" b="1" dirty="0" smtClean="0">
                <a:cs typeface="B Nazanin" panose="00000400000000000000" pitchFamily="2" charset="-78"/>
              </a:rPr>
              <a:t>نقشه خوب </a:t>
            </a:r>
            <a:r>
              <a:rPr lang="fa-IR" b="1" dirty="0">
                <a:cs typeface="B Nazanin" panose="00000400000000000000" pitchFamily="2" charset="-78"/>
              </a:rPr>
              <a:t>نمی تواند از طریق فعالیتهاي کارتوگرافی از منابع ناقص تولید </a:t>
            </a:r>
            <a:r>
              <a:rPr lang="fa-IR" b="1" dirty="0" smtClean="0">
                <a:cs typeface="B Nazanin" panose="00000400000000000000" pitchFamily="2" charset="-78"/>
              </a:rPr>
              <a:t>گردد. </a:t>
            </a: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b="1" dirty="0">
                <a:cs typeface="B Nazanin" panose="00000400000000000000" pitchFamily="2" charset="-78"/>
              </a:rPr>
              <a:t> </a:t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731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157" y="1027113"/>
            <a:ext cx="4563685" cy="4764087"/>
          </a:xfrm>
        </p:spPr>
      </p:pic>
    </p:spTree>
    <p:extLst>
      <p:ext uri="{BB962C8B-B14F-4D97-AF65-F5344CB8AC3E}">
        <p14:creationId xmlns:p14="http://schemas.microsoft.com/office/powerpoint/2010/main" val="193816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661182"/>
            <a:ext cx="10363826" cy="5130017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fa-IR" dirty="0" smtClean="0">
                <a:cs typeface="B Titr" panose="00000700000000000000" pitchFamily="2" charset="-78"/>
              </a:rPr>
              <a:t>منابع درس</a:t>
            </a:r>
            <a:endParaRPr lang="en-US" dirty="0" smtClean="0">
              <a:cs typeface="B Titr" panose="00000700000000000000" pitchFamily="2" charset="-78"/>
            </a:endParaRPr>
          </a:p>
          <a:p>
            <a:pPr marL="0" indent="0" algn="r" rtl="1">
              <a:buNone/>
            </a:pPr>
            <a:endParaRPr lang="fa-IR" dirty="0" smtClean="0"/>
          </a:p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GIS Cartography, a guide to effective map design, Gretchen N. Peterson, 2009, CRC Press.</a:t>
            </a:r>
          </a:p>
          <a:p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Multimedia Cartography, Cartwright, Peterson And Gartner, 2007, Springer, 2</a:t>
            </a:r>
            <a:r>
              <a:rPr lang="en-US" cap="none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Edition, New York.</a:t>
            </a:r>
          </a:p>
          <a:p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Remote Sensing: An Operational Technology For The Mining And Petroleum Industries, Springer- science+ business Media, B.V. 1990.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97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998806"/>
            <a:ext cx="10762411" cy="4792393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b="1" cap="none" dirty="0" smtClean="0">
                <a:cs typeface="B Nazanin" panose="00000400000000000000" pitchFamily="2" charset="-78"/>
              </a:rPr>
              <a:t>واژه کارتوگرافی داراي ریشه یونانی می باشد و از کلمات </a:t>
            </a:r>
            <a:r>
              <a:rPr lang="el-GR" b="1" cap="none" dirty="0" smtClean="0">
                <a:cs typeface="B Nazanin" panose="00000400000000000000" pitchFamily="2" charset="-78"/>
              </a:rPr>
              <a:t>Χάρτης</a:t>
            </a:r>
            <a:r>
              <a:rPr lang="fa-IR" b="1" cap="none" dirty="0" smtClean="0">
                <a:cs typeface="B Nazanin" panose="00000400000000000000" pitchFamily="2" charset="-78"/>
              </a:rPr>
              <a:t> یا </a:t>
            </a:r>
            <a:r>
              <a:rPr lang="en-US" b="1" cap="none" dirty="0" err="1" smtClean="0">
                <a:cs typeface="B Nazanin" panose="00000400000000000000" pitchFamily="2" charset="-78"/>
              </a:rPr>
              <a:t>Chartis</a:t>
            </a:r>
            <a:r>
              <a:rPr lang="fa-IR" b="1" cap="none" dirty="0">
                <a:cs typeface="B Nazanin" panose="00000400000000000000" pitchFamily="2" charset="-78"/>
              </a:rPr>
              <a:t> </a:t>
            </a:r>
            <a:r>
              <a:rPr lang="fa-IR" b="1" cap="none" dirty="0" smtClean="0">
                <a:cs typeface="B Nazanin" panose="00000400000000000000" pitchFamily="2" charset="-78"/>
              </a:rPr>
              <a:t>به معنی </a:t>
            </a:r>
            <a:r>
              <a:rPr lang="en-US" b="1" cap="none" dirty="0" smtClean="0">
                <a:cs typeface="B Nazanin" panose="00000400000000000000" pitchFamily="2" charset="-78"/>
              </a:rPr>
              <a:t>Map</a:t>
            </a:r>
            <a:r>
              <a:rPr lang="fa-IR" b="1" cap="none" dirty="0" smtClean="0">
                <a:cs typeface="B Nazanin" panose="00000400000000000000" pitchFamily="2" charset="-78"/>
              </a:rPr>
              <a:t> و  </a:t>
            </a:r>
            <a:r>
              <a:rPr lang="el-GR" b="1" cap="none" dirty="0" smtClean="0">
                <a:cs typeface="B Nazanin" panose="00000400000000000000" pitchFamily="2" charset="-78"/>
              </a:rPr>
              <a:t>Γράφειν</a:t>
            </a:r>
            <a:r>
              <a:rPr lang="fa-IR" b="1" cap="none" dirty="0" smtClean="0">
                <a:cs typeface="B Nazanin" panose="00000400000000000000" pitchFamily="2" charset="-78"/>
              </a:rPr>
              <a:t> یا </a:t>
            </a:r>
            <a:r>
              <a:rPr lang="en-US" b="1" cap="none" dirty="0" err="1" smtClean="0">
                <a:cs typeface="B Nazanin" panose="00000400000000000000" pitchFamily="2" charset="-78"/>
              </a:rPr>
              <a:t>Graphein</a:t>
            </a:r>
            <a:r>
              <a:rPr lang="fa-IR" b="1" cap="none" dirty="0" smtClean="0">
                <a:cs typeface="B Nazanin" panose="00000400000000000000" pitchFamily="2" charset="-78"/>
              </a:rPr>
              <a:t> به معنی</a:t>
            </a:r>
            <a:r>
              <a:rPr lang="en-US" b="1" cap="none" dirty="0" smtClean="0">
                <a:cs typeface="B Nazanin" panose="00000400000000000000" pitchFamily="2" charset="-78"/>
              </a:rPr>
              <a:t>Write</a:t>
            </a:r>
            <a:r>
              <a:rPr lang="fa-IR" b="1" cap="none" dirty="0" smtClean="0">
                <a:cs typeface="B Nazanin" panose="00000400000000000000" pitchFamily="2" charset="-78"/>
              </a:rPr>
              <a:t> تشکیل گردیده اســت. </a:t>
            </a: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کــار ابتدایی کارتوگرافی جمع </a:t>
            </a:r>
            <a:r>
              <a:rPr lang="fa-IR" b="1" dirty="0">
                <a:cs typeface="B Nazanin" panose="00000400000000000000" pitchFamily="2" charset="-78"/>
              </a:rPr>
              <a:t>آوري </a:t>
            </a:r>
            <a:r>
              <a:rPr lang="fa-IR" b="1" dirty="0" smtClean="0">
                <a:cs typeface="B Nazanin" panose="00000400000000000000" pitchFamily="2" charset="-78"/>
              </a:rPr>
              <a:t>اطلاعات </a:t>
            </a:r>
            <a:r>
              <a:rPr lang="fa-IR" b="1" dirty="0">
                <a:cs typeface="B Nazanin" panose="00000400000000000000" pitchFamily="2" charset="-78"/>
              </a:rPr>
              <a:t>از </a:t>
            </a:r>
            <a:r>
              <a:rPr lang="fa-IR" b="1" dirty="0" smtClean="0">
                <a:cs typeface="B Nazanin" panose="00000400000000000000" pitchFamily="2" charset="-78"/>
              </a:rPr>
              <a:t>منابع مختلف</a:t>
            </a:r>
            <a:r>
              <a:rPr lang="en-US" b="1" dirty="0" smtClean="0">
                <a:cs typeface="B Nazanin" panose="00000400000000000000" pitchFamily="2" charset="-78"/>
              </a:rPr>
              <a:t> </a:t>
            </a:r>
            <a:r>
              <a:rPr lang="fa-IR" b="1" dirty="0" smtClean="0">
                <a:cs typeface="B Nazanin" panose="00000400000000000000" pitchFamily="2" charset="-78"/>
              </a:rPr>
              <a:t>براي تهیه نقشه </a:t>
            </a:r>
            <a:r>
              <a:rPr lang="fa-IR" b="1" dirty="0">
                <a:cs typeface="B Nazanin" panose="00000400000000000000" pitchFamily="2" charset="-78"/>
              </a:rPr>
              <a:t>و نمـایش </a:t>
            </a:r>
            <a:r>
              <a:rPr lang="fa-IR" b="1" dirty="0" smtClean="0">
                <a:cs typeface="B Nazanin" panose="00000400000000000000" pitchFamily="2" charset="-78"/>
              </a:rPr>
              <a:t>گرافیکی </a:t>
            </a:r>
            <a:r>
              <a:rPr lang="fa-IR" b="1" dirty="0">
                <a:cs typeface="B Nazanin" panose="00000400000000000000" pitchFamily="2" charset="-78"/>
              </a:rPr>
              <a:t>آن </a:t>
            </a:r>
            <a:r>
              <a:rPr lang="fa-IR" b="1" dirty="0" smtClean="0">
                <a:cs typeface="B Nazanin" panose="00000400000000000000" pitchFamily="2" charset="-78"/>
              </a:rPr>
              <a:t>می باشـد.</a:t>
            </a: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مجمع </a:t>
            </a:r>
            <a:r>
              <a:rPr lang="fa-IR" b="1" dirty="0">
                <a:cs typeface="B Nazanin" panose="00000400000000000000" pitchFamily="2" charset="-78"/>
              </a:rPr>
              <a:t>بـین </a:t>
            </a:r>
            <a:r>
              <a:rPr lang="fa-IR" b="1" dirty="0" smtClean="0">
                <a:cs typeface="B Nazanin" panose="00000400000000000000" pitchFamily="2" charset="-78"/>
              </a:rPr>
              <a:t>المللی کـارتوگرافی (</a:t>
            </a:r>
            <a:r>
              <a:rPr lang="en-US" b="1" cap="none" dirty="0" smtClean="0">
                <a:cs typeface="B Nazanin" panose="00000400000000000000" pitchFamily="2" charset="-78"/>
              </a:rPr>
              <a:t>International Cartographic Association </a:t>
            </a:r>
            <a:r>
              <a:rPr lang="en-US" b="1" dirty="0" smtClean="0">
                <a:cs typeface="B Nazanin" panose="00000400000000000000" pitchFamily="2" charset="-78"/>
              </a:rPr>
              <a:t>(</a:t>
            </a:r>
            <a:r>
              <a:rPr lang="en-US" b="1" dirty="0">
                <a:cs typeface="B Nazanin" panose="00000400000000000000" pitchFamily="2" charset="-78"/>
              </a:rPr>
              <a:t>ICA) </a:t>
            </a:r>
            <a:r>
              <a:rPr lang="fa-IR" b="1" dirty="0" smtClean="0">
                <a:cs typeface="B Nazanin" panose="00000400000000000000" pitchFamily="2" charset="-78"/>
              </a:rPr>
              <a:t>)بوسـیله </a:t>
            </a:r>
            <a:r>
              <a:rPr lang="fa-IR" b="1" dirty="0">
                <a:cs typeface="B Nazanin" panose="00000400000000000000" pitchFamily="2" charset="-78"/>
              </a:rPr>
              <a:t>13کشـور موسـس عضـو در سـال </a:t>
            </a:r>
            <a:r>
              <a:rPr lang="fa-IR" b="1" dirty="0" smtClean="0">
                <a:cs typeface="B Nazanin" panose="00000400000000000000" pitchFamily="2" charset="-78"/>
              </a:rPr>
              <a:t>1959 در برن سوئیس بر اساس ابتکارات سوئد بعد </a:t>
            </a:r>
            <a:r>
              <a:rPr lang="fa-IR" b="1" dirty="0">
                <a:cs typeface="B Nazanin" panose="00000400000000000000" pitchFamily="2" charset="-78"/>
              </a:rPr>
              <a:t>از </a:t>
            </a:r>
            <a:r>
              <a:rPr lang="fa-IR" b="1" dirty="0" smtClean="0">
                <a:cs typeface="B Nazanin" panose="00000400000000000000" pitchFamily="2" charset="-78"/>
              </a:rPr>
              <a:t>کنفرانسهاي مقدماتی دراســتکهلم 1956، شیکاگو 1957و ماینز 1958تاسیس گردید.</a:t>
            </a: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کــارتوگرافی </a:t>
            </a:r>
            <a:r>
              <a:rPr lang="fa-IR" b="1" dirty="0">
                <a:cs typeface="B Nazanin" panose="00000400000000000000" pitchFamily="2" charset="-78"/>
              </a:rPr>
              <a:t>تمــامی فعالیتهــاي علمــی/فنــی و هنــري بــا هــدف تولیــد نقشــه هــا </a:t>
            </a:r>
            <a:r>
              <a:rPr lang="fa-IR" b="1" dirty="0" smtClean="0">
                <a:cs typeface="B Nazanin" panose="00000400000000000000" pitchFamily="2" charset="-78"/>
              </a:rPr>
              <a:t>و نمایشهاي </a:t>
            </a:r>
            <a:r>
              <a:rPr lang="fa-IR" b="1" dirty="0">
                <a:cs typeface="B Nazanin" panose="00000400000000000000" pitchFamily="2" charset="-78"/>
              </a:rPr>
              <a:t>مـرتبط بـر اسـاس داده هـاي </a:t>
            </a:r>
            <a:r>
              <a:rPr lang="fa-IR" b="1" dirty="0" smtClean="0">
                <a:cs typeface="B Nazanin" panose="00000400000000000000" pitchFamily="2" charset="-78"/>
              </a:rPr>
              <a:t>(انـدازه </a:t>
            </a:r>
            <a:r>
              <a:rPr lang="fa-IR" b="1" dirty="0">
                <a:cs typeface="B Nazanin" panose="00000400000000000000" pitchFamily="2" charset="-78"/>
              </a:rPr>
              <a:t>گیریهـاي میـدانی، عکسـهاي هـوایی </a:t>
            </a:r>
            <a:r>
              <a:rPr lang="fa-IR" b="1" dirty="0" smtClean="0">
                <a:cs typeface="B Nazanin" panose="00000400000000000000" pitchFamily="2" charset="-78"/>
              </a:rPr>
              <a:t>،تصـاویر </a:t>
            </a:r>
            <a:r>
              <a:rPr lang="fa-IR" b="1" dirty="0">
                <a:cs typeface="B Nazanin" panose="00000400000000000000" pitchFamily="2" charset="-78"/>
              </a:rPr>
              <a:t>مـاهواره اي، مـواد </a:t>
            </a:r>
            <a:r>
              <a:rPr lang="fa-IR" b="1" dirty="0" smtClean="0">
                <a:cs typeface="B Nazanin" panose="00000400000000000000" pitchFamily="2" charset="-78"/>
              </a:rPr>
              <a:t>آمـاري) جمـع </a:t>
            </a:r>
            <a:r>
              <a:rPr lang="fa-IR" b="1" dirty="0">
                <a:cs typeface="B Nazanin" panose="00000400000000000000" pitchFamily="2" charset="-78"/>
              </a:rPr>
              <a:t>آوري شـده بوسـیله نظامهـاي دیگـر </a:t>
            </a:r>
            <a:r>
              <a:rPr lang="fa-IR" b="1" dirty="0" smtClean="0">
                <a:cs typeface="B Nazanin" panose="00000400000000000000" pitchFamily="2" charset="-78"/>
              </a:rPr>
              <a:t>اسـت. </a:t>
            </a:r>
            <a:r>
              <a:rPr lang="fa-IR" dirty="0"/>
              <a:t/>
            </a:r>
            <a:br>
              <a:rPr lang="fa-IR" dirty="0"/>
            </a:br>
            <a:endParaRPr lang="en-US" b="1" cap="none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816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886266"/>
            <a:ext cx="10363826" cy="5401992"/>
          </a:xfrm>
        </p:spPr>
        <p:txBody>
          <a:bodyPr/>
          <a:lstStyle/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fa-IR" b="1" dirty="0">
              <a:cs typeface="B Nazanin" panose="00000400000000000000" pitchFamily="2" charset="-78"/>
            </a:endParaRP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کارتوگرافی </a:t>
            </a:r>
            <a:r>
              <a:rPr lang="fa-IR" b="1" dirty="0">
                <a:cs typeface="B Nazanin" panose="00000400000000000000" pitchFamily="2" charset="-78"/>
              </a:rPr>
              <a:t>شامل مطالعـه نقشـه هـا بعنـوان مـدارك علمـی همـراه بـا </a:t>
            </a:r>
            <a:r>
              <a:rPr lang="fa-IR" b="1" dirty="0" smtClean="0">
                <a:cs typeface="B Nazanin" panose="00000400000000000000" pitchFamily="2" charset="-78"/>
              </a:rPr>
              <a:t>کـاربري آنهـا </a:t>
            </a:r>
            <a:r>
              <a:rPr lang="fa-IR" b="1" dirty="0">
                <a:cs typeface="B Nazanin" panose="00000400000000000000" pitchFamily="2" charset="-78"/>
              </a:rPr>
              <a:t>مـی باشـد. </a:t>
            </a:r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سـازمان </a:t>
            </a:r>
            <a:r>
              <a:rPr lang="fa-IR" b="1" dirty="0">
                <a:cs typeface="B Nazanin" panose="00000400000000000000" pitchFamily="2" charset="-78"/>
              </a:rPr>
              <a:t>ملــل مفهــوم گســترده تـري از کــارتوگرافی را از تــاریخ 1948اسـتفاده </a:t>
            </a:r>
            <a:r>
              <a:rPr lang="fa-IR" b="1" dirty="0" smtClean="0">
                <a:cs typeface="B Nazanin" panose="00000400000000000000" pitchFamily="2" charset="-78"/>
              </a:rPr>
              <a:t>مـی کنـد </a:t>
            </a:r>
            <a:r>
              <a:rPr lang="fa-IR" b="1" dirty="0">
                <a:cs typeface="B Nazanin" panose="00000400000000000000" pitchFamily="2" charset="-78"/>
              </a:rPr>
              <a:t>کـه بـر طبـق آن کـارتوگرافی علـم نقشـه بـرداري و تهیـه نقشـه اسـت و </a:t>
            </a:r>
            <a:r>
              <a:rPr lang="fa-IR" b="1" dirty="0" smtClean="0">
                <a:cs typeface="B Nazanin" panose="00000400000000000000" pitchFamily="2" charset="-78"/>
              </a:rPr>
              <a:t>همـه مراحــل </a:t>
            </a:r>
            <a:r>
              <a:rPr lang="fa-IR" b="1" dirty="0">
                <a:cs typeface="B Nazanin" panose="00000400000000000000" pitchFamily="2" charset="-78"/>
              </a:rPr>
              <a:t>تهیــه نقشــه از جمــع آوري داده تــا پــردازش و نمــایش داده را دربــر </a:t>
            </a:r>
            <a:r>
              <a:rPr lang="fa-IR" b="1" dirty="0" smtClean="0">
                <a:cs typeface="B Nazanin" panose="00000400000000000000" pitchFamily="2" charset="-78"/>
              </a:rPr>
              <a:t>مــی گیرد</a:t>
            </a:r>
            <a:r>
              <a:rPr lang="fa-IR" b="1" dirty="0">
                <a:cs typeface="B Nazanin" panose="00000400000000000000" pitchFamily="2" charset="-78"/>
              </a:rPr>
              <a:t>، بنـابر ایـن شـامل نقشـه بـرداري، عکسـبرداري هـوایی، توپـوگرافی، نـام </a:t>
            </a:r>
            <a:r>
              <a:rPr lang="fa-IR" b="1" dirty="0" smtClean="0">
                <a:cs typeface="B Nazanin" panose="00000400000000000000" pitchFamily="2" charset="-78"/>
              </a:rPr>
              <a:t>نگـاري، فتوگرامتري </a:t>
            </a:r>
            <a:r>
              <a:rPr lang="fa-IR" b="1" dirty="0">
                <a:cs typeface="B Nazanin" panose="00000400000000000000" pitchFamily="2" charset="-78"/>
              </a:rPr>
              <a:t>و کارتوگرافی خاص نیز می </a:t>
            </a:r>
            <a:r>
              <a:rPr lang="fa-IR" b="1" dirty="0" smtClean="0">
                <a:cs typeface="B Nazanin" panose="00000400000000000000" pitchFamily="2" charset="-78"/>
              </a:rPr>
              <a:t>شود. </a:t>
            </a: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548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717452"/>
            <a:ext cx="10363826" cy="5073747"/>
          </a:xfrm>
        </p:spPr>
        <p:txBody>
          <a:bodyPr>
            <a:normAutofit/>
          </a:bodyPr>
          <a:lstStyle/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یک </a:t>
            </a:r>
            <a:r>
              <a:rPr lang="fa-IR" b="1" dirty="0">
                <a:cs typeface="B Nazanin" panose="00000400000000000000" pitchFamily="2" charset="-78"/>
              </a:rPr>
              <a:t>نقشه نمایش دیـداري از یـک منطقـه کامـل یـا بخشـی از آن مـی باشـد کـه </a:t>
            </a:r>
            <a:r>
              <a:rPr lang="fa-IR" b="1" dirty="0" smtClean="0">
                <a:cs typeface="B Nazanin" panose="00000400000000000000" pitchFamily="2" charset="-78"/>
              </a:rPr>
              <a:t>نوعـا بـر </a:t>
            </a:r>
            <a:r>
              <a:rPr lang="fa-IR" b="1" dirty="0">
                <a:cs typeface="B Nazanin" panose="00000400000000000000" pitchFamily="2" charset="-78"/>
              </a:rPr>
              <a:t>روي یـک سـطح مسـطح ارائـه مـی گـردد. </a:t>
            </a:r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کـار </a:t>
            </a:r>
            <a:r>
              <a:rPr lang="fa-IR" b="1" dirty="0">
                <a:cs typeface="B Nazanin" panose="00000400000000000000" pitchFamily="2" charset="-78"/>
              </a:rPr>
              <a:t>نقشـه نمـایش عـوارض مفصـل </a:t>
            </a:r>
            <a:r>
              <a:rPr lang="fa-IR" b="1" dirty="0" smtClean="0">
                <a:cs typeface="B Nazanin" panose="00000400000000000000" pitchFamily="2" charset="-78"/>
              </a:rPr>
              <a:t>و مشـخص </a:t>
            </a:r>
            <a:r>
              <a:rPr lang="fa-IR" b="1" dirty="0">
                <a:cs typeface="B Nazanin" panose="00000400000000000000" pitchFamily="2" charset="-78"/>
              </a:rPr>
              <a:t>از یـک منطقـه معـین اسـت کـه اغلـب اوقـات بـراي نمـایش دادن </a:t>
            </a:r>
            <a:r>
              <a:rPr lang="fa-IR" b="1" dirty="0" smtClean="0">
                <a:cs typeface="B Nazanin" panose="00000400000000000000" pitchFamily="2" charset="-78"/>
              </a:rPr>
              <a:t>جغرافیـا استفاده </a:t>
            </a:r>
            <a:r>
              <a:rPr lang="fa-IR" b="1" dirty="0">
                <a:cs typeface="B Nazanin" panose="00000400000000000000" pitchFamily="2" charset="-78"/>
              </a:rPr>
              <a:t>می </a:t>
            </a:r>
            <a:r>
              <a:rPr lang="fa-IR" b="1" dirty="0" smtClean="0">
                <a:cs typeface="B Nazanin" panose="00000400000000000000" pitchFamily="2" charset="-78"/>
              </a:rPr>
              <a:t>شود.</a:t>
            </a: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نقشه </a:t>
            </a:r>
            <a:r>
              <a:rPr lang="fa-IR" b="1" dirty="0">
                <a:cs typeface="B Nazanin" panose="00000400000000000000" pitchFamily="2" charset="-78"/>
              </a:rPr>
              <a:t>ها نمـایش هـاي گرافیکـی هسـتند کـه درك مکـانی اشـیاء، مفـاهیم، شـرایط </a:t>
            </a:r>
            <a:r>
              <a:rPr lang="fa-IR" b="1" dirty="0" smtClean="0">
                <a:cs typeface="B Nazanin" panose="00000400000000000000" pitchFamily="2" charset="-78"/>
              </a:rPr>
              <a:t>، فرآیند </a:t>
            </a:r>
            <a:r>
              <a:rPr lang="fa-IR" b="1" dirty="0">
                <a:cs typeface="B Nazanin" panose="00000400000000000000" pitchFamily="2" charset="-78"/>
              </a:rPr>
              <a:t>ها، یا وقایع در جهان واقعی را تسهیل می نمایند </a:t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b="1" dirty="0">
                <a:cs typeface="B Nazanin" panose="00000400000000000000" pitchFamily="2" charset="-78"/>
              </a:rPr>
              <a:t> 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480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982" y="650704"/>
            <a:ext cx="6484612" cy="4803757"/>
          </a:xfrm>
        </p:spPr>
      </p:pic>
    </p:spTree>
    <p:extLst>
      <p:ext uri="{BB962C8B-B14F-4D97-AF65-F5344CB8AC3E}">
        <p14:creationId xmlns:p14="http://schemas.microsoft.com/office/powerpoint/2010/main" val="311199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675" y="770731"/>
            <a:ext cx="6724650" cy="4981575"/>
          </a:xfrm>
        </p:spPr>
      </p:pic>
    </p:spTree>
    <p:extLst>
      <p:ext uri="{BB962C8B-B14F-4D97-AF65-F5344CB8AC3E}">
        <p14:creationId xmlns:p14="http://schemas.microsoft.com/office/powerpoint/2010/main" val="33774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815926"/>
            <a:ext cx="10363826" cy="5261317"/>
          </a:xfrm>
        </p:spPr>
        <p:txBody>
          <a:bodyPr>
            <a:norm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نقشه ها در یونان قدیم بطور قابل توجهی پیشرفت </a:t>
            </a:r>
            <a:r>
              <a:rPr lang="fa-IR" b="1" dirty="0" smtClean="0">
                <a:cs typeface="B Nazanin" panose="00000400000000000000" pitchFamily="2" charset="-78"/>
              </a:rPr>
              <a:t>کردند.</a:t>
            </a: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مفهوم </a:t>
            </a:r>
            <a:r>
              <a:rPr lang="fa-IR" b="1" dirty="0">
                <a:cs typeface="B Nazanin" panose="00000400000000000000" pitchFamily="2" charset="-78"/>
              </a:rPr>
              <a:t>زمین کروي در </a:t>
            </a:r>
            <a:r>
              <a:rPr lang="fa-IR" b="1" dirty="0" smtClean="0">
                <a:cs typeface="B Nazanin" panose="00000400000000000000" pitchFamily="2" charset="-78"/>
              </a:rPr>
              <a:t>میان فلاسفه </a:t>
            </a:r>
            <a:r>
              <a:rPr lang="fa-IR" b="1" dirty="0">
                <a:cs typeface="B Nazanin" panose="00000400000000000000" pitchFamily="2" charset="-78"/>
              </a:rPr>
              <a:t>یونانی در زمان ارسطو شناخته شد واز آن پس مورد تایید همه جغرافی </a:t>
            </a:r>
            <a:r>
              <a:rPr lang="fa-IR" b="1" dirty="0" smtClean="0">
                <a:cs typeface="B Nazanin" panose="00000400000000000000" pitchFamily="2" charset="-78"/>
              </a:rPr>
              <a:t>دانان قرار گرفت.</a:t>
            </a:r>
          </a:p>
          <a:p>
            <a:pPr marL="0" indent="0" algn="r" rtl="1">
              <a:buNone/>
            </a:pPr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در قرون وسطی </a:t>
            </a:r>
            <a:r>
              <a:rPr lang="fa-IR" b="1" dirty="0">
                <a:cs typeface="B Nazanin" panose="00000400000000000000" pitchFamily="2" charset="-78"/>
              </a:rPr>
              <a:t>نقشه هاي اروپایی اغلب بر اساس دیدگاههاي مذهبی بودند. </a:t>
            </a:r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وایکینگها آتلانتیک شمالی </a:t>
            </a:r>
            <a:r>
              <a:rPr lang="fa-IR" b="1" dirty="0">
                <a:cs typeface="B Nazanin" panose="00000400000000000000" pitchFamily="2" charset="-78"/>
              </a:rPr>
              <a:t>را کشف کردند در حالیکه ساختن نقشه در نواحی مدیترنه اي با خطوط عملی </a:t>
            </a:r>
            <a:r>
              <a:rPr lang="fa-IR" b="1" dirty="0" smtClean="0">
                <a:cs typeface="B Nazanin" panose="00000400000000000000" pitchFamily="2" charset="-78"/>
              </a:rPr>
              <a:t>و واقعی </a:t>
            </a:r>
            <a:r>
              <a:rPr lang="fa-IR" b="1" dirty="0">
                <a:cs typeface="B Nazanin" panose="00000400000000000000" pitchFamily="2" charset="-78"/>
              </a:rPr>
              <a:t>گراتري توسعه داده شد. </a:t>
            </a:r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در </a:t>
            </a:r>
            <a:r>
              <a:rPr lang="fa-IR" b="1" dirty="0">
                <a:cs typeface="B Nazanin" panose="00000400000000000000" pitchFamily="2" charset="-78"/>
              </a:rPr>
              <a:t>طی قرون 17تا ،19نقشه با استفاده از تکنیک هاي علمی بیشتر دقیقتر و واقعی </a:t>
            </a:r>
            <a:r>
              <a:rPr lang="fa-IR" b="1" dirty="0" smtClean="0">
                <a:cs typeface="B Nazanin" panose="00000400000000000000" pitchFamily="2" charset="-78"/>
              </a:rPr>
              <a:t>ترشدند</a:t>
            </a:r>
            <a:r>
              <a:rPr lang="fa-IR" b="1" dirty="0">
                <a:cs typeface="B Nazanin" panose="00000400000000000000" pitchFamily="2" charset="-78"/>
              </a:rPr>
              <a:t>. 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988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815926"/>
            <a:ext cx="10363826" cy="4975273"/>
          </a:xfrm>
        </p:spPr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بدنبال جنگ جهانی </a:t>
            </a:r>
            <a:r>
              <a:rPr lang="fa-IR" b="1" dirty="0" smtClean="0">
                <a:cs typeface="B Nazanin" panose="00000400000000000000" pitchFamily="2" charset="-78"/>
              </a:rPr>
              <a:t>اول استفاده </a:t>
            </a:r>
            <a:r>
              <a:rPr lang="fa-IR" b="1" dirty="0">
                <a:cs typeface="B Nazanin" panose="00000400000000000000" pitchFamily="2" charset="-78"/>
              </a:rPr>
              <a:t>گسترده عکس هوایی به فرایند تهیه نقشه خیلی زیاد کمک </a:t>
            </a:r>
            <a:r>
              <a:rPr lang="fa-IR" b="1" dirty="0" smtClean="0">
                <a:cs typeface="B Nazanin" panose="00000400000000000000" pitchFamily="2" charset="-78"/>
              </a:rPr>
              <a:t>کرد.</a:t>
            </a: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fa-IR" b="1" dirty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ترکیب مشاهدات </a:t>
            </a:r>
            <a:r>
              <a:rPr lang="fa-IR" b="1" dirty="0">
                <a:cs typeface="B Nazanin" panose="00000400000000000000" pitchFamily="2" charset="-78"/>
              </a:rPr>
              <a:t>زمینی و سنجش از دور پایه کارتوگرافی مدرن </a:t>
            </a:r>
            <a:r>
              <a:rPr lang="fa-IR" b="1" dirty="0" smtClean="0">
                <a:cs typeface="B Nazanin" panose="00000400000000000000" pitchFamily="2" charset="-78"/>
              </a:rPr>
              <a:t>است.</a:t>
            </a: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fa-IR" b="1" dirty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قدیمی </a:t>
            </a:r>
            <a:r>
              <a:rPr lang="fa-IR" b="1" dirty="0">
                <a:cs typeface="B Nazanin" panose="00000400000000000000" pitchFamily="2" charset="-78"/>
              </a:rPr>
              <a:t>ترین نقشه هاي شناسایی شده مربوط به حدود </a:t>
            </a:r>
            <a:r>
              <a:rPr lang="fa-IR" b="1" dirty="0" smtClean="0">
                <a:cs typeface="B Nazanin" panose="00000400000000000000" pitchFamily="2" charset="-78"/>
              </a:rPr>
              <a:t>2300 قبل از </a:t>
            </a:r>
            <a:r>
              <a:rPr lang="fa-IR" b="1" dirty="0">
                <a:cs typeface="B Nazanin" panose="00000400000000000000" pitchFamily="2" charset="-78"/>
              </a:rPr>
              <a:t>میلاد هستند که درلوح هاي گلی بابلیان نگهداري می شوند. </a:t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b="1" dirty="0">
                <a:cs typeface="B Nazanin" panose="00000400000000000000" pitchFamily="2" charset="-78"/>
              </a:rPr>
              <a:t> </a:t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b="1" dirty="0">
                <a:cs typeface="B Nazanin" panose="00000400000000000000" pitchFamily="2" charset="-78"/>
              </a:rPr>
              <a:t> </a:t>
            </a:r>
            <a:br>
              <a:rPr lang="fa-IR" b="1" dirty="0">
                <a:cs typeface="B Nazanin" panose="00000400000000000000" pitchFamily="2" charset="-78"/>
              </a:rPr>
            </a:b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444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402</TotalTime>
  <Words>671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B Nazanin</vt:lpstr>
      <vt:lpstr>B Titr</vt:lpstr>
      <vt:lpstr>Times New Roman</vt:lpstr>
      <vt:lpstr>Tw Cen MT</vt:lpstr>
      <vt:lpstr>Droplet</vt:lpstr>
      <vt:lpstr>به نام خدا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VAIO</dc:creator>
  <cp:lastModifiedBy>VAIO</cp:lastModifiedBy>
  <cp:revision>14</cp:revision>
  <dcterms:created xsi:type="dcterms:W3CDTF">2018-02-11T19:59:10Z</dcterms:created>
  <dcterms:modified xsi:type="dcterms:W3CDTF">2019-03-24T12:53:12Z</dcterms:modified>
</cp:coreProperties>
</file>