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74" r:id="rId5"/>
    <p:sldId id="275" r:id="rId6"/>
    <p:sldId id="273" r:id="rId7"/>
    <p:sldId id="272" r:id="rId8"/>
    <p:sldId id="271" r:id="rId9"/>
    <p:sldId id="270" r:id="rId10"/>
    <p:sldId id="269" r:id="rId11"/>
    <p:sldId id="268" r:id="rId12"/>
    <p:sldId id="267" r:id="rId13"/>
    <p:sldId id="266" r:id="rId14"/>
    <p:sldId id="265" r:id="rId15"/>
    <p:sldId id="264" r:id="rId16"/>
    <p:sldId id="263" r:id="rId17"/>
    <p:sldId id="261" r:id="rId18"/>
    <p:sldId id="262" r:id="rId19"/>
    <p:sldId id="260" r:id="rId20"/>
    <p:sldId id="259" r:id="rId21"/>
    <p:sldId id="276" r:id="rId22"/>
    <p:sldId id="277" r:id="rId23"/>
    <p:sldId id="291" r:id="rId24"/>
    <p:sldId id="290" r:id="rId25"/>
    <p:sldId id="289" r:id="rId26"/>
    <p:sldId id="288" r:id="rId27"/>
    <p:sldId id="287" r:id="rId28"/>
    <p:sldId id="286" r:id="rId29"/>
    <p:sldId id="285" r:id="rId30"/>
    <p:sldId id="284" r:id="rId31"/>
    <p:sldId id="283" r:id="rId32"/>
    <p:sldId id="282" r:id="rId33"/>
    <p:sldId id="281" r:id="rId34"/>
    <p:sldId id="280" r:id="rId35"/>
    <p:sldId id="279" r:id="rId36"/>
    <p:sldId id="27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6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3564E7-86AE-4E58-854F-BA603F356FBC}"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2B7E-9958-4DE9-98E9-1C92E0A77C2A}" type="slidenum">
              <a:rPr lang="en-US" smtClean="0"/>
              <a:t>‹#›</a:t>
            </a:fld>
            <a:endParaRPr lang="en-US"/>
          </a:p>
        </p:txBody>
      </p:sp>
    </p:spTree>
    <p:extLst>
      <p:ext uri="{BB962C8B-B14F-4D97-AF65-F5344CB8AC3E}">
        <p14:creationId xmlns:p14="http://schemas.microsoft.com/office/powerpoint/2010/main" val="4118616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F3564E7-86AE-4E58-854F-BA603F356FBC}"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02B7E-9958-4DE9-98E9-1C92E0A77C2A}" type="slidenum">
              <a:rPr lang="en-US" smtClean="0"/>
              <a:t>‹#›</a:t>
            </a:fld>
            <a:endParaRPr lang="en-US"/>
          </a:p>
        </p:txBody>
      </p:sp>
    </p:spTree>
    <p:extLst>
      <p:ext uri="{BB962C8B-B14F-4D97-AF65-F5344CB8AC3E}">
        <p14:creationId xmlns:p14="http://schemas.microsoft.com/office/powerpoint/2010/main" val="2809564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F3564E7-86AE-4E58-854F-BA603F356FBC}"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02B7E-9958-4DE9-98E9-1C92E0A77C2A}" type="slidenum">
              <a:rPr lang="en-US" smtClean="0"/>
              <a:t>‹#›</a:t>
            </a:fld>
            <a:endParaRPr lang="en-US"/>
          </a:p>
        </p:txBody>
      </p:sp>
    </p:spTree>
    <p:extLst>
      <p:ext uri="{BB962C8B-B14F-4D97-AF65-F5344CB8AC3E}">
        <p14:creationId xmlns:p14="http://schemas.microsoft.com/office/powerpoint/2010/main" val="2473761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F3564E7-86AE-4E58-854F-BA603F356FBC}"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02B7E-9958-4DE9-98E9-1C92E0A77C2A}"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54188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F3564E7-86AE-4E58-854F-BA603F356FBC}"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02B7E-9958-4DE9-98E9-1C92E0A77C2A}" type="slidenum">
              <a:rPr lang="en-US" smtClean="0"/>
              <a:t>‹#›</a:t>
            </a:fld>
            <a:endParaRPr lang="en-US"/>
          </a:p>
        </p:txBody>
      </p:sp>
    </p:spTree>
    <p:extLst>
      <p:ext uri="{BB962C8B-B14F-4D97-AF65-F5344CB8AC3E}">
        <p14:creationId xmlns:p14="http://schemas.microsoft.com/office/powerpoint/2010/main" val="3738214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F3564E7-86AE-4E58-854F-BA603F356FBC}" type="datetimeFigureOut">
              <a:rPr lang="en-US" smtClean="0"/>
              <a:t>4/16/2019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702B7E-9958-4DE9-98E9-1C92E0A77C2A}" type="slidenum">
              <a:rPr lang="en-US" smtClean="0"/>
              <a:t>‹#›</a:t>
            </a:fld>
            <a:endParaRPr lang="en-US"/>
          </a:p>
        </p:txBody>
      </p:sp>
    </p:spTree>
    <p:extLst>
      <p:ext uri="{BB962C8B-B14F-4D97-AF65-F5344CB8AC3E}">
        <p14:creationId xmlns:p14="http://schemas.microsoft.com/office/powerpoint/2010/main" val="3678757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F3564E7-86AE-4E58-854F-BA603F356FBC}" type="datetimeFigureOut">
              <a:rPr lang="en-US" smtClean="0"/>
              <a:t>4/16/2019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702B7E-9958-4DE9-98E9-1C92E0A77C2A}" type="slidenum">
              <a:rPr lang="en-US" smtClean="0"/>
              <a:t>‹#›</a:t>
            </a:fld>
            <a:endParaRPr lang="en-US"/>
          </a:p>
        </p:txBody>
      </p:sp>
    </p:spTree>
    <p:extLst>
      <p:ext uri="{BB962C8B-B14F-4D97-AF65-F5344CB8AC3E}">
        <p14:creationId xmlns:p14="http://schemas.microsoft.com/office/powerpoint/2010/main" val="898413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3564E7-86AE-4E58-854F-BA603F356FBC}"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2B7E-9958-4DE9-98E9-1C92E0A77C2A}" type="slidenum">
              <a:rPr lang="en-US" smtClean="0"/>
              <a:t>‹#›</a:t>
            </a:fld>
            <a:endParaRPr lang="en-US"/>
          </a:p>
        </p:txBody>
      </p:sp>
    </p:spTree>
    <p:extLst>
      <p:ext uri="{BB962C8B-B14F-4D97-AF65-F5344CB8AC3E}">
        <p14:creationId xmlns:p14="http://schemas.microsoft.com/office/powerpoint/2010/main" val="2156821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3564E7-86AE-4E58-854F-BA603F356FBC}"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2B7E-9958-4DE9-98E9-1C92E0A77C2A}" type="slidenum">
              <a:rPr lang="en-US" smtClean="0"/>
              <a:t>‹#›</a:t>
            </a:fld>
            <a:endParaRPr lang="en-US"/>
          </a:p>
        </p:txBody>
      </p:sp>
    </p:spTree>
    <p:extLst>
      <p:ext uri="{BB962C8B-B14F-4D97-AF65-F5344CB8AC3E}">
        <p14:creationId xmlns:p14="http://schemas.microsoft.com/office/powerpoint/2010/main" val="2648142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3564E7-86AE-4E58-854F-BA603F356FBC}"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2B7E-9958-4DE9-98E9-1C92E0A77C2A}" type="slidenum">
              <a:rPr lang="en-US" smtClean="0"/>
              <a:t>‹#›</a:t>
            </a:fld>
            <a:endParaRPr lang="en-US"/>
          </a:p>
        </p:txBody>
      </p:sp>
    </p:spTree>
    <p:extLst>
      <p:ext uri="{BB962C8B-B14F-4D97-AF65-F5344CB8AC3E}">
        <p14:creationId xmlns:p14="http://schemas.microsoft.com/office/powerpoint/2010/main" val="219878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3564E7-86AE-4E58-854F-BA603F356FBC}"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2B7E-9958-4DE9-98E9-1C92E0A77C2A}" type="slidenum">
              <a:rPr lang="en-US" smtClean="0"/>
              <a:t>‹#›</a:t>
            </a:fld>
            <a:endParaRPr lang="en-US"/>
          </a:p>
        </p:txBody>
      </p:sp>
    </p:spTree>
    <p:extLst>
      <p:ext uri="{BB962C8B-B14F-4D97-AF65-F5344CB8AC3E}">
        <p14:creationId xmlns:p14="http://schemas.microsoft.com/office/powerpoint/2010/main" val="248962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3564E7-86AE-4E58-854F-BA603F356FBC}"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02B7E-9958-4DE9-98E9-1C92E0A77C2A}" type="slidenum">
              <a:rPr lang="en-US" smtClean="0"/>
              <a:t>‹#›</a:t>
            </a:fld>
            <a:endParaRPr lang="en-US"/>
          </a:p>
        </p:txBody>
      </p:sp>
    </p:spTree>
    <p:extLst>
      <p:ext uri="{BB962C8B-B14F-4D97-AF65-F5344CB8AC3E}">
        <p14:creationId xmlns:p14="http://schemas.microsoft.com/office/powerpoint/2010/main" val="2966822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3564E7-86AE-4E58-854F-BA603F356FBC}" type="datetimeFigureOut">
              <a:rPr lang="en-US" smtClean="0"/>
              <a:t>4/16/2019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702B7E-9958-4DE9-98E9-1C92E0A77C2A}" type="slidenum">
              <a:rPr lang="en-US" smtClean="0"/>
              <a:t>‹#›</a:t>
            </a:fld>
            <a:endParaRPr lang="en-US"/>
          </a:p>
        </p:txBody>
      </p:sp>
    </p:spTree>
    <p:extLst>
      <p:ext uri="{BB962C8B-B14F-4D97-AF65-F5344CB8AC3E}">
        <p14:creationId xmlns:p14="http://schemas.microsoft.com/office/powerpoint/2010/main" val="150012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3564E7-86AE-4E58-854F-BA603F356FBC}" type="datetimeFigureOut">
              <a:rPr lang="en-US" smtClean="0"/>
              <a:t>4/16/2019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702B7E-9958-4DE9-98E9-1C92E0A77C2A}" type="slidenum">
              <a:rPr lang="en-US" smtClean="0"/>
              <a:t>‹#›</a:t>
            </a:fld>
            <a:endParaRPr lang="en-US"/>
          </a:p>
        </p:txBody>
      </p:sp>
    </p:spTree>
    <p:extLst>
      <p:ext uri="{BB962C8B-B14F-4D97-AF65-F5344CB8AC3E}">
        <p14:creationId xmlns:p14="http://schemas.microsoft.com/office/powerpoint/2010/main" val="276220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F3564E7-86AE-4E58-854F-BA603F356FBC}" type="datetimeFigureOut">
              <a:rPr lang="en-US" smtClean="0"/>
              <a:t>4/16/2019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702B7E-9958-4DE9-98E9-1C92E0A77C2A}" type="slidenum">
              <a:rPr lang="en-US" smtClean="0"/>
              <a:t>‹#›</a:t>
            </a:fld>
            <a:endParaRPr lang="en-US"/>
          </a:p>
        </p:txBody>
      </p:sp>
    </p:spTree>
    <p:extLst>
      <p:ext uri="{BB962C8B-B14F-4D97-AF65-F5344CB8AC3E}">
        <p14:creationId xmlns:p14="http://schemas.microsoft.com/office/powerpoint/2010/main" val="87636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F3564E7-86AE-4E58-854F-BA603F356FBC}"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02B7E-9958-4DE9-98E9-1C92E0A77C2A}" type="slidenum">
              <a:rPr lang="en-US" smtClean="0"/>
              <a:t>‹#›</a:t>
            </a:fld>
            <a:endParaRPr lang="en-US"/>
          </a:p>
        </p:txBody>
      </p:sp>
    </p:spTree>
    <p:extLst>
      <p:ext uri="{BB962C8B-B14F-4D97-AF65-F5344CB8AC3E}">
        <p14:creationId xmlns:p14="http://schemas.microsoft.com/office/powerpoint/2010/main" val="1092513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F3564E7-86AE-4E58-854F-BA603F356FBC}"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02B7E-9958-4DE9-98E9-1C92E0A77C2A}" type="slidenum">
              <a:rPr lang="en-US" smtClean="0"/>
              <a:t>‹#›</a:t>
            </a:fld>
            <a:endParaRPr lang="en-US"/>
          </a:p>
        </p:txBody>
      </p:sp>
    </p:spTree>
    <p:extLst>
      <p:ext uri="{BB962C8B-B14F-4D97-AF65-F5344CB8AC3E}">
        <p14:creationId xmlns:p14="http://schemas.microsoft.com/office/powerpoint/2010/main" val="417707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F3564E7-86AE-4E58-854F-BA603F356FBC}" type="datetimeFigureOut">
              <a:rPr lang="en-US" smtClean="0"/>
              <a:t>4/16/2019</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9702B7E-9958-4DE9-98E9-1C92E0A77C2A}" type="slidenum">
              <a:rPr lang="en-US" smtClean="0"/>
              <a:t>‹#›</a:t>
            </a:fld>
            <a:endParaRPr lang="en-US"/>
          </a:p>
        </p:txBody>
      </p:sp>
    </p:spTree>
    <p:extLst>
      <p:ext uri="{BB962C8B-B14F-4D97-AF65-F5344CB8AC3E}">
        <p14:creationId xmlns:p14="http://schemas.microsoft.com/office/powerpoint/2010/main" val="409649290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6092" y="900332"/>
            <a:ext cx="9720776" cy="5148776"/>
          </a:xfrm>
        </p:spPr>
        <p:txBody>
          <a:bodyPr>
            <a:normAutofit/>
          </a:bodyPr>
          <a:lstStyle/>
          <a:p>
            <a:r>
              <a:rPr lang="fa-IR" dirty="0" smtClean="0">
                <a:solidFill>
                  <a:schemeClr val="tx1"/>
                </a:solidFill>
                <a:cs typeface="B Nazanin" panose="00000400000000000000" pitchFamily="2" charset="-78"/>
              </a:rPr>
              <a:t>به نام خدا</a:t>
            </a:r>
          </a:p>
          <a:p>
            <a:endParaRPr lang="fa-IR" dirty="0">
              <a:solidFill>
                <a:schemeClr val="tx1"/>
              </a:solidFill>
              <a:cs typeface="B Nazanin" panose="00000400000000000000" pitchFamily="2" charset="-78"/>
            </a:endParaRPr>
          </a:p>
          <a:p>
            <a:endParaRPr lang="fa-IR" dirty="0" smtClean="0">
              <a:solidFill>
                <a:schemeClr val="tx1"/>
              </a:solidFill>
              <a:cs typeface="B Nazanin" panose="00000400000000000000" pitchFamily="2" charset="-78"/>
            </a:endParaRPr>
          </a:p>
          <a:p>
            <a:endParaRPr lang="fa-IR" dirty="0">
              <a:solidFill>
                <a:schemeClr val="tx1"/>
              </a:solidFill>
              <a:cs typeface="B Nazanin" panose="00000400000000000000" pitchFamily="2" charset="-78"/>
            </a:endParaRPr>
          </a:p>
          <a:p>
            <a:endParaRPr lang="fa-IR" dirty="0" smtClean="0">
              <a:solidFill>
                <a:schemeClr val="tx1"/>
              </a:solidFill>
              <a:cs typeface="B Nazanin" panose="00000400000000000000" pitchFamily="2" charset="-78"/>
            </a:endParaRPr>
          </a:p>
          <a:p>
            <a:endParaRPr lang="fa-IR" dirty="0">
              <a:solidFill>
                <a:schemeClr val="tx1"/>
              </a:solidFill>
              <a:cs typeface="B Nazanin" panose="00000400000000000000" pitchFamily="2" charset="-78"/>
            </a:endParaRPr>
          </a:p>
          <a:p>
            <a:endParaRPr lang="fa-IR" dirty="0" smtClean="0">
              <a:solidFill>
                <a:schemeClr val="tx1"/>
              </a:solidFill>
              <a:cs typeface="B Nazanin" panose="00000400000000000000" pitchFamily="2" charset="-78"/>
            </a:endParaRPr>
          </a:p>
          <a:p>
            <a:endParaRPr lang="fa-IR" dirty="0">
              <a:solidFill>
                <a:schemeClr val="tx1"/>
              </a:solidFill>
              <a:cs typeface="B Nazanin" panose="00000400000000000000" pitchFamily="2" charset="-78"/>
            </a:endParaRPr>
          </a:p>
          <a:p>
            <a:endParaRPr lang="fa-IR"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985538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18978"/>
            <a:ext cx="10363826" cy="5542671"/>
          </a:xfrm>
        </p:spPr>
        <p:txBody>
          <a:bodyPr>
            <a:normAutofit/>
          </a:bodyPr>
          <a:lstStyle/>
          <a:p>
            <a:pPr marL="0" indent="0" algn="r" rtl="1">
              <a:buNone/>
            </a:pPr>
            <a:r>
              <a:rPr lang="fa-IR" b="1" cap="none" dirty="0" smtClean="0">
                <a:cs typeface="B Nazanin" panose="00000400000000000000" pitchFamily="2" charset="-78"/>
              </a:rPr>
              <a:t>وزن مخصوص ياچگالي وزن</a:t>
            </a:r>
            <a:r>
              <a:rPr lang="fa-IR" cap="none" dirty="0" smtClean="0">
                <a:cs typeface="B Nazanin" panose="00000400000000000000" pitchFamily="2" charset="-78"/>
              </a:rPr>
              <a:t> (</a:t>
            </a:r>
            <a:r>
              <a:rPr lang="el-GR" cap="none" dirty="0" smtClean="0">
                <a:cs typeface="B Nazanin" panose="00000400000000000000" pitchFamily="2" charset="-78"/>
              </a:rPr>
              <a:t>γ </a:t>
            </a:r>
            <a:r>
              <a:rPr lang="fa-IR" cap="none" dirty="0" smtClean="0">
                <a:cs typeface="B Nazanin" panose="00000400000000000000" pitchFamily="2" charset="-78"/>
              </a:rPr>
              <a:t>)</a:t>
            </a:r>
          </a:p>
          <a:p>
            <a:pPr algn="r" rtl="1"/>
            <a:r>
              <a:rPr lang="fa-IR" cap="none" dirty="0" smtClean="0">
                <a:cs typeface="B Nazanin" panose="00000400000000000000" pitchFamily="2" charset="-78"/>
              </a:rPr>
              <a:t>وزن واحد حجم سيال را وزن مخصوص گويند </a:t>
            </a:r>
          </a:p>
          <a:p>
            <a:pPr marL="0" indent="0" algn="ctr" rtl="1">
              <a:buNone/>
            </a:pPr>
            <a:r>
              <a:rPr lang="el-GR" sz="2800" cap="none" dirty="0" smtClean="0">
                <a:cs typeface="B Nazanin" panose="00000400000000000000" pitchFamily="2" charset="-78"/>
              </a:rPr>
              <a:t>γ </a:t>
            </a:r>
            <a:r>
              <a:rPr lang="en-US" sz="2800" cap="none" dirty="0" smtClean="0">
                <a:cs typeface="B Nazanin" panose="00000400000000000000" pitchFamily="2" charset="-78"/>
              </a:rPr>
              <a:t>=W/V=</a:t>
            </a:r>
            <a:r>
              <a:rPr lang="el-GR" sz="2800" cap="none" dirty="0" smtClean="0">
                <a:cs typeface="B Nazanin" panose="00000400000000000000" pitchFamily="2" charset="-78"/>
              </a:rPr>
              <a:t>ρ</a:t>
            </a:r>
            <a:r>
              <a:rPr lang="en-US" sz="2800" cap="none" dirty="0" smtClean="0">
                <a:cs typeface="B Nazanin" panose="00000400000000000000" pitchFamily="2" charset="-78"/>
              </a:rPr>
              <a:t>g</a:t>
            </a: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رابطه </a:t>
            </a:r>
            <a:r>
              <a:rPr lang="fa-IR" dirty="0">
                <a:cs typeface="B Nazanin" panose="00000400000000000000" pitchFamily="2" charset="-78"/>
              </a:rPr>
              <a:t>بين جرم مخصوص ووزن مخصوص بصورت </a:t>
            </a:r>
            <a:r>
              <a:rPr lang="el-GR" cap="none" dirty="0" smtClean="0">
                <a:cs typeface="B Nazanin" panose="00000400000000000000" pitchFamily="2" charset="-78"/>
              </a:rPr>
              <a:t>γ = ρ</a:t>
            </a:r>
            <a:r>
              <a:rPr lang="en-US" i="1" cap="none" dirty="0" smtClean="0">
                <a:cs typeface="B Nazanin" panose="00000400000000000000" pitchFamily="2" charset="-78"/>
              </a:rPr>
              <a:t>g</a:t>
            </a:r>
            <a:r>
              <a:rPr lang="fa-IR" cap="none" dirty="0" smtClean="0">
                <a:cs typeface="B Nazanin" panose="00000400000000000000" pitchFamily="2" charset="-78"/>
              </a:rPr>
              <a:t>مي باشد كه درآن </a:t>
            </a:r>
            <a:r>
              <a:rPr lang="en-US" cap="none" dirty="0" smtClean="0">
                <a:cs typeface="B Nazanin" panose="00000400000000000000" pitchFamily="2" charset="-78"/>
              </a:rPr>
              <a:t>g </a:t>
            </a:r>
            <a:r>
              <a:rPr lang="fa-IR" cap="none" dirty="0" smtClean="0">
                <a:cs typeface="B Nazanin" panose="00000400000000000000" pitchFamily="2" charset="-78"/>
              </a:rPr>
              <a:t> ش</a:t>
            </a:r>
            <a:r>
              <a:rPr lang="fa-IR" dirty="0" smtClean="0">
                <a:cs typeface="B Nazanin" panose="00000400000000000000" pitchFamily="2" charset="-78"/>
              </a:rPr>
              <a:t>تاب </a:t>
            </a:r>
            <a:r>
              <a:rPr lang="fa-IR" dirty="0">
                <a:cs typeface="B Nazanin" panose="00000400000000000000" pitchFamily="2" charset="-78"/>
              </a:rPr>
              <a:t>ثقل است </a:t>
            </a:r>
            <a:endParaRPr lang="fa-IR" dirty="0" smtClean="0">
              <a:cs typeface="B Nazanin" panose="00000400000000000000" pitchFamily="2" charset="-78"/>
            </a:endParaRP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مقدار </a:t>
            </a:r>
            <a:r>
              <a:rPr lang="fa-IR" dirty="0">
                <a:cs typeface="B Nazanin" panose="00000400000000000000" pitchFamily="2" charset="-78"/>
              </a:rPr>
              <a:t>وزن مخصوص با تغيير محل، تغيير ميكند و بستگي بـه </a:t>
            </a:r>
            <a:r>
              <a:rPr lang="fa-IR" dirty="0" smtClean="0">
                <a:cs typeface="B Nazanin" panose="00000400000000000000" pitchFamily="2" charset="-78"/>
              </a:rPr>
              <a:t>شـتاب ثقل دارد</a:t>
            </a: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در </a:t>
            </a:r>
            <a:r>
              <a:rPr lang="fa-IR" dirty="0">
                <a:cs typeface="B Nazanin" panose="00000400000000000000" pitchFamily="2" charset="-78"/>
              </a:rPr>
              <a:t>شرايط شتاب گرانش استاندارد مقدار وزن مخصوص آب درفشار 760ميلي متر جيوه ودماي 4درجه </a:t>
            </a:r>
            <a:r>
              <a:rPr lang="fa-IR" dirty="0" smtClean="0">
                <a:cs typeface="B Nazanin" panose="00000400000000000000" pitchFamily="2" charset="-78"/>
              </a:rPr>
              <a:t>سانتيگراد در </a:t>
            </a:r>
            <a:r>
              <a:rPr lang="fa-IR" dirty="0">
                <a:cs typeface="B Nazanin" panose="00000400000000000000" pitchFamily="2" charset="-78"/>
              </a:rPr>
              <a:t>سيستم </a:t>
            </a:r>
            <a:r>
              <a:rPr lang="en-US" dirty="0">
                <a:cs typeface="B Nazanin" panose="00000400000000000000" pitchFamily="2" charset="-78"/>
              </a:rPr>
              <a:t>SI </a:t>
            </a:r>
            <a:r>
              <a:rPr lang="fa-IR" dirty="0" smtClean="0">
                <a:cs typeface="B Nazanin" panose="00000400000000000000" pitchFamily="2" charset="-78"/>
              </a:rPr>
              <a:t> برابر با 9/81 کیلونیوتن بر متر مکعب یا 9810 نیوتن بر مترمکعب و در سیستم انگلیسی برابر با 62/4 پوند بر فوت مکعب است</a:t>
            </a:r>
            <a:r>
              <a:rPr lang="en-US" dirty="0">
                <a:cs typeface="B Nazanin" panose="00000400000000000000" pitchFamily="2" charset="-78"/>
              </a:rPr>
              <a:t/>
            </a:r>
            <a:br>
              <a:rPr lang="en-US" dirty="0">
                <a:cs typeface="B Nazanin" panose="00000400000000000000" pitchFamily="2" charset="-78"/>
              </a:rPr>
            </a:br>
            <a:endParaRPr lang="en-US" cap="none" dirty="0">
              <a:cs typeface="B Nazanin" panose="00000400000000000000" pitchFamily="2" charset="-78"/>
            </a:endParaRPr>
          </a:p>
        </p:txBody>
      </p:sp>
    </p:spTree>
    <p:extLst>
      <p:ext uri="{BB962C8B-B14F-4D97-AF65-F5344CB8AC3E}">
        <p14:creationId xmlns:p14="http://schemas.microsoft.com/office/powerpoint/2010/main" val="223095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18978"/>
            <a:ext cx="10363826" cy="5542671"/>
          </a:xfrm>
        </p:spPr>
        <p:txBody>
          <a:bodyPr>
            <a:normAutofit/>
          </a:bodyPr>
          <a:lstStyle/>
          <a:p>
            <a:pPr algn="r" rtl="1"/>
            <a:r>
              <a:rPr lang="fa-IR" b="1" dirty="0">
                <a:cs typeface="B Nazanin" panose="00000400000000000000" pitchFamily="2" charset="-78"/>
              </a:rPr>
              <a:t>چگالي نسبي</a:t>
            </a:r>
            <a:r>
              <a:rPr lang="fa-IR" dirty="0">
                <a:cs typeface="B Nazanin" panose="00000400000000000000" pitchFamily="2" charset="-78"/>
              </a:rPr>
              <a:t> </a:t>
            </a:r>
            <a:r>
              <a:rPr lang="fa-IR" b="1" dirty="0">
                <a:cs typeface="B Nazanin" panose="00000400000000000000" pitchFamily="2" charset="-78"/>
              </a:rPr>
              <a:t>يا جرم حجمي نسبي</a:t>
            </a:r>
            <a:r>
              <a:rPr lang="fa-IR" dirty="0">
                <a:cs typeface="B Nazanin" panose="00000400000000000000" pitchFamily="2" charset="-78"/>
              </a:rPr>
              <a:t> </a:t>
            </a:r>
            <a:r>
              <a:rPr lang="fa-IR" dirty="0" smtClean="0">
                <a:cs typeface="B Nazanin" panose="00000400000000000000" pitchFamily="2" charset="-78"/>
              </a:rPr>
              <a:t>(</a:t>
            </a:r>
            <a:r>
              <a:rPr lang="en-US" dirty="0" smtClean="0">
                <a:cs typeface="B Nazanin" panose="00000400000000000000" pitchFamily="2" charset="-78"/>
              </a:rPr>
              <a:t>s</a:t>
            </a:r>
            <a:r>
              <a:rPr lang="fa-IR" dirty="0" smtClean="0">
                <a:cs typeface="B Nazanin" panose="00000400000000000000" pitchFamily="2" charset="-78"/>
              </a:rPr>
              <a:t> یا </a:t>
            </a:r>
            <a:r>
              <a:rPr lang="en-US" dirty="0" smtClean="0">
                <a:cs typeface="B Nazanin" panose="00000400000000000000" pitchFamily="2" charset="-78"/>
              </a:rPr>
              <a:t>SG</a:t>
            </a:r>
            <a:r>
              <a:rPr lang="fa-IR" dirty="0" smtClean="0">
                <a:cs typeface="B Nazanin" panose="00000400000000000000" pitchFamily="2" charset="-78"/>
              </a:rPr>
              <a:t>)</a:t>
            </a:r>
          </a:p>
          <a:p>
            <a:pPr algn="r" rtl="1"/>
            <a:r>
              <a:rPr lang="fa-IR" dirty="0">
                <a:cs typeface="B Nazanin" panose="00000400000000000000" pitchFamily="2" charset="-78"/>
              </a:rPr>
              <a:t>نسبت جرم مخصوص يك جسم به جرم مخصـوص يـك سـيال مرجـع </a:t>
            </a:r>
            <a:r>
              <a:rPr lang="fa-IR" dirty="0" smtClean="0">
                <a:cs typeface="B Nazanin" panose="00000400000000000000" pitchFamily="2" charset="-78"/>
              </a:rPr>
              <a:t>(مثـل آب)</a:t>
            </a:r>
          </a:p>
          <a:p>
            <a:pPr algn="r" rtl="1"/>
            <a:r>
              <a:rPr lang="fa-IR" dirty="0">
                <a:cs typeface="B Nazanin" panose="00000400000000000000" pitchFamily="2" charset="-78"/>
              </a:rPr>
              <a:t>چگالي نسبي نشان ميدهد يك جسم چقدر سبك تر يا سنگين تر از آب يا </a:t>
            </a:r>
            <a:r>
              <a:rPr lang="fa-IR" dirty="0" smtClean="0">
                <a:cs typeface="B Nazanin" panose="00000400000000000000" pitchFamily="2" charset="-78"/>
              </a:rPr>
              <a:t>هـوا است </a:t>
            </a:r>
          </a:p>
          <a:p>
            <a:pPr algn="r" rtl="1"/>
            <a:r>
              <a:rPr lang="fa-IR" dirty="0">
                <a:cs typeface="B Nazanin" panose="00000400000000000000" pitchFamily="2" charset="-78"/>
              </a:rPr>
              <a:t>براي مايعات چگالي رانسبت به چگالي آب بيان ميكنند </a:t>
            </a:r>
            <a:endParaRPr lang="fa-IR" dirty="0" smtClean="0">
              <a:cs typeface="B Nazanin" panose="00000400000000000000" pitchFamily="2" charset="-78"/>
            </a:endParaRPr>
          </a:p>
          <a:p>
            <a:pPr algn="r" rtl="1"/>
            <a:r>
              <a:rPr lang="fa-IR" dirty="0" smtClean="0">
                <a:cs typeface="B Nazanin" panose="00000400000000000000" pitchFamily="2" charset="-78"/>
              </a:rPr>
              <a:t>بـراي </a:t>
            </a:r>
            <a:r>
              <a:rPr lang="fa-IR" dirty="0">
                <a:cs typeface="B Nazanin" panose="00000400000000000000" pitchFamily="2" charset="-78"/>
              </a:rPr>
              <a:t>گازهـا، </a:t>
            </a:r>
            <a:r>
              <a:rPr lang="fa-IR" dirty="0" smtClean="0">
                <a:cs typeface="B Nazanin" panose="00000400000000000000" pitchFamily="2" charset="-78"/>
              </a:rPr>
              <a:t>چگـالي نسبت </a:t>
            </a:r>
            <a:r>
              <a:rPr lang="fa-IR" dirty="0">
                <a:cs typeface="B Nazanin" panose="00000400000000000000" pitchFamily="2" charset="-78"/>
              </a:rPr>
              <a:t>به چگالي هوا بيان ميشود </a:t>
            </a:r>
            <a:endParaRPr lang="fa-IR" dirty="0" smtClean="0">
              <a:cs typeface="B Nazanin" panose="00000400000000000000" pitchFamily="2" charset="-78"/>
            </a:endParaRPr>
          </a:p>
          <a:p>
            <a:pPr algn="r" rtl="1"/>
            <a:r>
              <a:rPr lang="fa-IR" dirty="0">
                <a:cs typeface="B Nazanin" panose="00000400000000000000" pitchFamily="2" charset="-78"/>
              </a:rPr>
              <a:t>چگالي نسبي نسبت دو كميـت هـم واحـد </a:t>
            </a:r>
            <a:r>
              <a:rPr lang="fa-IR" dirty="0" smtClean="0">
                <a:cs typeface="B Nazanin" panose="00000400000000000000" pitchFamily="2" charset="-78"/>
              </a:rPr>
              <a:t>اسـت، بنابراين </a:t>
            </a:r>
            <a:r>
              <a:rPr lang="fa-IR" dirty="0">
                <a:cs typeface="B Nazanin" panose="00000400000000000000" pitchFamily="2" charset="-78"/>
              </a:rPr>
              <a:t>خود بدون واحد خواهد بود </a:t>
            </a:r>
            <a:endParaRPr lang="en-US" dirty="0" smtClean="0">
              <a:cs typeface="B Nazanin" panose="00000400000000000000" pitchFamily="2" charset="-78"/>
            </a:endParaRPr>
          </a:p>
          <a:p>
            <a:pPr algn="r" rtl="1"/>
            <a:endParaRPr lang="en-US" dirty="0">
              <a:cs typeface="B Nazanin" panose="00000400000000000000" pitchFamily="2" charset="-78"/>
            </a:endParaRPr>
          </a:p>
          <a:p>
            <a:pPr marL="0" indent="0" algn="ctr" rtl="1">
              <a:buNone/>
            </a:pPr>
            <a:r>
              <a:rPr lang="en-US" dirty="0">
                <a:cs typeface="B Nazanin" panose="00000400000000000000" pitchFamily="2" charset="-78"/>
              </a:rPr>
              <a:t>s=sg= </a:t>
            </a:r>
            <a:r>
              <a:rPr lang="el-GR" cap="none" dirty="0">
                <a:cs typeface="B Nazanin" panose="00000400000000000000" pitchFamily="2" charset="-78"/>
              </a:rPr>
              <a:t>ρ </a:t>
            </a:r>
            <a:r>
              <a:rPr lang="en-US" cap="none" dirty="0">
                <a:cs typeface="B Nazanin" panose="00000400000000000000" pitchFamily="2" charset="-78"/>
              </a:rPr>
              <a:t>(thing)/</a:t>
            </a:r>
            <a:r>
              <a:rPr lang="el-GR" cap="none" dirty="0">
                <a:cs typeface="B Nazanin" panose="00000400000000000000" pitchFamily="2" charset="-78"/>
              </a:rPr>
              <a:t>ρ </a:t>
            </a:r>
            <a:r>
              <a:rPr lang="en-US" cap="none" dirty="0">
                <a:cs typeface="B Nazanin" panose="00000400000000000000" pitchFamily="2" charset="-78"/>
              </a:rPr>
              <a:t>(water)=</a:t>
            </a:r>
            <a:r>
              <a:rPr lang="el-GR" cap="none" dirty="0">
                <a:cs typeface="B Nazanin" panose="00000400000000000000" pitchFamily="2" charset="-78"/>
              </a:rPr>
              <a:t>γ </a:t>
            </a:r>
            <a:r>
              <a:rPr lang="en-US" cap="none" dirty="0">
                <a:cs typeface="B Nazanin" panose="00000400000000000000" pitchFamily="2" charset="-78"/>
              </a:rPr>
              <a:t>(thing)/</a:t>
            </a:r>
            <a:r>
              <a:rPr lang="el-GR" cap="none" dirty="0">
                <a:cs typeface="B Nazanin" panose="00000400000000000000" pitchFamily="2" charset="-78"/>
              </a:rPr>
              <a:t>γ </a:t>
            </a:r>
            <a:r>
              <a:rPr lang="en-US" cap="none" dirty="0">
                <a:cs typeface="B Nazanin" panose="00000400000000000000" pitchFamily="2" charset="-78"/>
              </a:rPr>
              <a:t>(water)</a:t>
            </a: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18316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18978"/>
            <a:ext cx="10363826" cy="5542671"/>
          </a:xfrm>
        </p:spPr>
        <p:txBody>
          <a:bodyPr>
            <a:normAutofit/>
          </a:bodyPr>
          <a:lstStyle/>
          <a:p>
            <a:pPr algn="r" rtl="1"/>
            <a:r>
              <a:rPr lang="fa-IR" b="1" dirty="0">
                <a:cs typeface="B Nazanin" panose="00000400000000000000" pitchFamily="2" charset="-78"/>
              </a:rPr>
              <a:t>مثال</a:t>
            </a:r>
            <a:r>
              <a:rPr lang="fa-IR" dirty="0">
                <a:cs typeface="B Nazanin" panose="00000400000000000000" pitchFamily="2" charset="-78"/>
              </a:rPr>
              <a:t> </a:t>
            </a:r>
            <a:endParaRPr lang="fa-IR" dirty="0" smtClean="0">
              <a:cs typeface="B Nazanin" panose="00000400000000000000" pitchFamily="2" charset="-78"/>
            </a:endParaRPr>
          </a:p>
          <a:p>
            <a:pPr algn="r" rtl="1"/>
            <a:r>
              <a:rPr lang="fa-IR" dirty="0">
                <a:cs typeface="B Nazanin" panose="00000400000000000000" pitchFamily="2" charset="-78"/>
              </a:rPr>
              <a:t>اگر 2/ </a:t>
            </a:r>
            <a:r>
              <a:rPr lang="fa-IR" dirty="0" smtClean="0">
                <a:cs typeface="B Nazanin" panose="00000400000000000000" pitchFamily="2" charset="-78"/>
              </a:rPr>
              <a:t>2</a:t>
            </a:r>
            <a:r>
              <a:rPr lang="en-US" i="1" cap="none" dirty="0" smtClean="0">
                <a:cs typeface="B Nazanin" panose="00000400000000000000" pitchFamily="2" charset="-78"/>
              </a:rPr>
              <a:t>kg</a:t>
            </a:r>
            <a:r>
              <a:rPr lang="fa-IR" i="1" cap="none" dirty="0" smtClean="0">
                <a:cs typeface="B Nazanin" panose="00000400000000000000" pitchFamily="2" charset="-78"/>
              </a:rPr>
              <a:t> </a:t>
            </a:r>
            <a:r>
              <a:rPr lang="fa-IR" dirty="0" smtClean="0">
                <a:cs typeface="B Nazanin" panose="00000400000000000000" pitchFamily="2" charset="-78"/>
              </a:rPr>
              <a:t>روغن </a:t>
            </a:r>
            <a:r>
              <a:rPr lang="fa-IR" dirty="0">
                <a:cs typeface="B Nazanin" panose="00000400000000000000" pitchFamily="2" charset="-78"/>
              </a:rPr>
              <a:t>در يك ظرف </a:t>
            </a:r>
            <a:r>
              <a:rPr lang="fa-IR" dirty="0" smtClean="0">
                <a:cs typeface="B Nazanin" panose="00000400000000000000" pitchFamily="2" charset="-78"/>
              </a:rPr>
              <a:t>استوانه اي </a:t>
            </a:r>
            <a:r>
              <a:rPr lang="fa-IR" dirty="0">
                <a:cs typeface="B Nazanin" panose="00000400000000000000" pitchFamily="2" charset="-78"/>
              </a:rPr>
              <a:t>مطـابق شـكل زيـر </a:t>
            </a:r>
            <a:r>
              <a:rPr lang="fa-IR" dirty="0" smtClean="0">
                <a:cs typeface="B Nazanin" panose="00000400000000000000" pitchFamily="2" charset="-78"/>
              </a:rPr>
              <a:t>ريختـه شود </a:t>
            </a:r>
            <a:r>
              <a:rPr lang="fa-IR" dirty="0">
                <a:cs typeface="B Nazanin" panose="00000400000000000000" pitchFamily="2" charset="-78"/>
              </a:rPr>
              <a:t>تا نصف ارتفاع ظرف پرمي شود. </a:t>
            </a:r>
            <a:r>
              <a:rPr lang="fa-IR" dirty="0" smtClean="0">
                <a:cs typeface="B Nazanin" panose="00000400000000000000" pitchFamily="2" charset="-78"/>
              </a:rPr>
              <a:t>مقدار </a:t>
            </a:r>
            <a:r>
              <a:rPr lang="fa-IR" dirty="0">
                <a:cs typeface="B Nazanin" panose="00000400000000000000" pitchFamily="2" charset="-78"/>
              </a:rPr>
              <a:t>جـرم مخصـوص روغـن برحسـب </a:t>
            </a:r>
            <a:r>
              <a:rPr lang="fa-IR" dirty="0" smtClean="0">
                <a:cs typeface="B Nazanin" panose="00000400000000000000" pitchFamily="2" charset="-78"/>
              </a:rPr>
              <a:t>تن بر مترمکعب </a:t>
            </a:r>
            <a:r>
              <a:rPr lang="fa-IR" dirty="0">
                <a:cs typeface="B Nazanin" panose="00000400000000000000" pitchFamily="2" charset="-78"/>
              </a:rPr>
              <a:t>چقدر </a:t>
            </a:r>
            <a:r>
              <a:rPr lang="fa-IR" dirty="0" smtClean="0">
                <a:cs typeface="B Nazanin" panose="00000400000000000000" pitchFamily="2" charset="-78"/>
              </a:rPr>
              <a:t>است. همچنين </a:t>
            </a:r>
            <a:r>
              <a:rPr lang="fa-IR" dirty="0">
                <a:cs typeface="B Nazanin" panose="00000400000000000000" pitchFamily="2" charset="-78"/>
              </a:rPr>
              <a:t>مقدار وزن مخصوص و چگالي روغن را نيز </a:t>
            </a:r>
            <a:r>
              <a:rPr lang="fa-IR" dirty="0" smtClean="0">
                <a:cs typeface="B Nazanin" panose="00000400000000000000" pitchFamily="2" charset="-78"/>
              </a:rPr>
              <a:t>به دست آوريد. </a:t>
            </a: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4775176" y="2077380"/>
            <a:ext cx="2641022" cy="3043260"/>
          </a:xfrm>
          <a:prstGeom prst="rect">
            <a:avLst/>
          </a:prstGeom>
        </p:spPr>
      </p:pic>
    </p:spTree>
    <p:extLst>
      <p:ext uri="{BB962C8B-B14F-4D97-AF65-F5344CB8AC3E}">
        <p14:creationId xmlns:p14="http://schemas.microsoft.com/office/powerpoint/2010/main" val="274775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18978"/>
            <a:ext cx="10363826" cy="5542671"/>
          </a:xfrm>
        </p:spPr>
        <p:txBody>
          <a:bodyPr/>
          <a:lstStyle/>
          <a:p>
            <a:pPr algn="r" rtl="1"/>
            <a:r>
              <a:rPr lang="fa-IR" dirty="0">
                <a:cs typeface="B Nazanin" panose="00000400000000000000" pitchFamily="2" charset="-78"/>
              </a:rPr>
              <a:t>ابتدا مقدار حجم استوانه را كه محتوي روغن است </a:t>
            </a:r>
            <a:r>
              <a:rPr lang="fa-IR" dirty="0" smtClean="0">
                <a:cs typeface="B Nazanin" panose="00000400000000000000" pitchFamily="2" charset="-78"/>
              </a:rPr>
              <a:t>به دست </a:t>
            </a:r>
            <a:r>
              <a:rPr lang="fa-IR" dirty="0">
                <a:cs typeface="B Nazanin" panose="00000400000000000000" pitchFamily="2" charset="-78"/>
              </a:rPr>
              <a:t>ميآوريم </a:t>
            </a:r>
            <a:endParaRPr lang="en-US" dirty="0" smtClean="0">
              <a:cs typeface="B Nazanin" panose="00000400000000000000" pitchFamily="2" charset="-78"/>
            </a:endParaRPr>
          </a:p>
          <a:p>
            <a:pPr algn="r" rtl="1"/>
            <a:endParaRPr lang="en-US" dirty="0">
              <a:cs typeface="B Nazanin" panose="00000400000000000000" pitchFamily="2" charset="-78"/>
            </a:endParaRPr>
          </a:p>
          <a:p>
            <a:pPr algn="r" rtl="1"/>
            <a:endParaRPr lang="en-US" dirty="0" smtClean="0">
              <a:cs typeface="B Nazanin" panose="00000400000000000000" pitchFamily="2" charset="-78"/>
            </a:endParaRPr>
          </a:p>
          <a:p>
            <a:pPr algn="r" rtl="1"/>
            <a:endParaRPr lang="en-US" dirty="0">
              <a:cs typeface="B Nazanin" panose="00000400000000000000" pitchFamily="2" charset="-78"/>
            </a:endParaRPr>
          </a:p>
          <a:p>
            <a:pPr algn="r" rtl="1"/>
            <a:r>
              <a:rPr lang="fa-IR" dirty="0" smtClean="0">
                <a:cs typeface="B Nazanin" panose="00000400000000000000" pitchFamily="2" charset="-78"/>
              </a:rPr>
              <a:t>سپس </a:t>
            </a:r>
            <a:r>
              <a:rPr lang="fa-IR" dirty="0">
                <a:cs typeface="B Nazanin" panose="00000400000000000000" pitchFamily="2" charset="-78"/>
              </a:rPr>
              <a:t>طبق روابط خواهيم داشت </a:t>
            </a:r>
            <a:endParaRPr lang="en-US" dirty="0" smtClean="0">
              <a:cs typeface="B Nazanin" panose="00000400000000000000" pitchFamily="2" charset="-78"/>
            </a:endParaRPr>
          </a:p>
          <a:p>
            <a:pPr marL="0" indent="0" algn="r" rtl="1">
              <a:buNone/>
            </a:pPr>
            <a:r>
              <a:rPr lang="fa-IR" dirty="0">
                <a:cs typeface="B Nazanin" panose="00000400000000000000" pitchFamily="2" charset="-78"/>
              </a:rPr>
              <a:t/>
            </a:r>
            <a:br>
              <a:rPr lang="fa-IR" dirty="0">
                <a:cs typeface="B Nazanin" panose="00000400000000000000" pitchFamily="2" charset="-78"/>
              </a:rPr>
            </a:br>
            <a:endParaRPr lang="en-US" dirty="0" smtClean="0">
              <a:cs typeface="B Nazanin" panose="00000400000000000000" pitchFamily="2" charset="-78"/>
            </a:endParaRPr>
          </a:p>
          <a:p>
            <a:pPr marL="0" indent="0" algn="r" rtl="1">
              <a:buNone/>
            </a:pP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3029" y="1254663"/>
            <a:ext cx="6029325" cy="10287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9716" y="3390313"/>
            <a:ext cx="5695950" cy="2667000"/>
          </a:xfrm>
          <a:prstGeom prst="rect">
            <a:avLst/>
          </a:prstGeom>
        </p:spPr>
      </p:pic>
    </p:spTree>
    <p:extLst>
      <p:ext uri="{BB962C8B-B14F-4D97-AF65-F5344CB8AC3E}">
        <p14:creationId xmlns:p14="http://schemas.microsoft.com/office/powerpoint/2010/main" val="353954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18978"/>
            <a:ext cx="10363826" cy="5542671"/>
          </a:xfrm>
        </p:spPr>
        <p:txBody>
          <a:bodyPr/>
          <a:lstStyle/>
          <a:p>
            <a:pPr algn="r" rtl="1"/>
            <a:r>
              <a:rPr lang="fa-IR" b="1" dirty="0">
                <a:cs typeface="B Nazanin" panose="00000400000000000000" pitchFamily="2" charset="-78"/>
              </a:rPr>
              <a:t>حجم مخصوص </a:t>
            </a:r>
            <a:endParaRPr lang="en-US" b="1" dirty="0" smtClean="0">
              <a:cs typeface="B Nazanin" panose="00000400000000000000" pitchFamily="2" charset="-78"/>
            </a:endParaRPr>
          </a:p>
          <a:p>
            <a:pPr algn="r" rtl="1"/>
            <a:r>
              <a:rPr lang="fa-IR" dirty="0" smtClean="0">
                <a:cs typeface="B Nazanin" panose="00000400000000000000" pitchFamily="2" charset="-78"/>
              </a:rPr>
              <a:t>عبارت </a:t>
            </a:r>
            <a:r>
              <a:rPr lang="fa-IR" dirty="0">
                <a:cs typeface="B Nazanin" panose="00000400000000000000" pitchFamily="2" charset="-78"/>
              </a:rPr>
              <a:t>است از حجم اشغال شده توسط واحد جرم سيال </a:t>
            </a:r>
            <a:r>
              <a:rPr lang="fa-IR" dirty="0" smtClean="0">
                <a:cs typeface="B Nazanin" panose="00000400000000000000" pitchFamily="2" charset="-78"/>
              </a:rPr>
              <a:t>يا</a:t>
            </a:r>
            <a:r>
              <a:rPr lang="en-US" dirty="0" smtClean="0">
                <a:cs typeface="B Nazanin" panose="00000400000000000000" pitchFamily="2" charset="-78"/>
              </a:rPr>
              <a:t> </a:t>
            </a:r>
            <a:r>
              <a:rPr lang="fa-IR" dirty="0" smtClean="0">
                <a:cs typeface="B Nazanin" panose="00000400000000000000" pitchFamily="2" charset="-78"/>
              </a:rPr>
              <a:t>به </a:t>
            </a:r>
            <a:r>
              <a:rPr lang="fa-IR" dirty="0">
                <a:cs typeface="B Nazanin" panose="00000400000000000000" pitchFamily="2" charset="-78"/>
              </a:rPr>
              <a:t>عبارت ديگر عكس جرم مخصوص </a:t>
            </a:r>
            <a:r>
              <a:rPr lang="fa-IR" dirty="0" smtClean="0">
                <a:cs typeface="B Nazanin" panose="00000400000000000000" pitchFamily="2" charset="-78"/>
              </a:rPr>
              <a:t>ميباشد</a:t>
            </a:r>
            <a:endParaRPr lang="en-US" dirty="0" smtClean="0">
              <a:cs typeface="B Nazanin" panose="00000400000000000000" pitchFamily="2" charset="-78"/>
            </a:endParaRPr>
          </a:p>
          <a:p>
            <a:pPr marL="0" indent="0" algn="ctr" rtl="1">
              <a:buNone/>
            </a:pPr>
            <a:r>
              <a:rPr lang="en-US" i="1" dirty="0" smtClean="0">
                <a:cs typeface="B Nazanin" panose="00000400000000000000" pitchFamily="2" charset="-78"/>
              </a:rPr>
              <a:t>V</a:t>
            </a:r>
            <a:r>
              <a:rPr lang="en-US" i="1" cap="none" dirty="0" smtClean="0">
                <a:cs typeface="B Nazanin" panose="00000400000000000000" pitchFamily="2" charset="-78"/>
              </a:rPr>
              <a:t>s</a:t>
            </a:r>
            <a:r>
              <a:rPr lang="en-US" dirty="0" smtClean="0">
                <a:cs typeface="B Nazanin" panose="00000400000000000000" pitchFamily="2" charset="-78"/>
              </a:rPr>
              <a:t> =</a:t>
            </a:r>
            <a:r>
              <a:rPr lang="en-US" cap="none" dirty="0" smtClean="0">
                <a:cs typeface="B Nazanin" panose="00000400000000000000" pitchFamily="2" charset="-78"/>
              </a:rPr>
              <a:t>1/</a:t>
            </a:r>
            <a:r>
              <a:rPr lang="el-GR" cap="none" dirty="0" smtClean="0">
                <a:cs typeface="B Nazanin" panose="00000400000000000000" pitchFamily="2" charset="-78"/>
              </a:rPr>
              <a:t>ρ </a:t>
            </a:r>
            <a:r>
              <a:rPr lang="fa-IR" cap="none" dirty="0" smtClean="0">
                <a:cs typeface="B Nazanin" panose="00000400000000000000" pitchFamily="2" charset="-78"/>
              </a:rPr>
              <a:t> </a:t>
            </a:r>
            <a:endParaRPr lang="en-US" cap="none" dirty="0" smtClean="0">
              <a:cs typeface="B Nazanin" panose="00000400000000000000" pitchFamily="2" charset="-78"/>
            </a:endParaRPr>
          </a:p>
          <a:p>
            <a:pPr algn="r" rtl="1"/>
            <a:r>
              <a:rPr lang="fa-IR" dirty="0">
                <a:cs typeface="B Nazanin" panose="00000400000000000000" pitchFamily="2" charset="-78"/>
              </a:rPr>
              <a:t>واحد حجم مخصوص در سيستم </a:t>
            </a:r>
            <a:r>
              <a:rPr lang="en-US" i="1" dirty="0" smtClean="0">
                <a:cs typeface="B Nazanin" panose="00000400000000000000" pitchFamily="2" charset="-78"/>
              </a:rPr>
              <a:t>SI</a:t>
            </a:r>
            <a:r>
              <a:rPr lang="fa-IR" i="1" dirty="0" smtClean="0">
                <a:cs typeface="B Nazanin" panose="00000400000000000000" pitchFamily="2" charset="-78"/>
              </a:rPr>
              <a:t> </a:t>
            </a:r>
            <a:r>
              <a:rPr lang="fa-IR" dirty="0" smtClean="0">
                <a:cs typeface="B Nazanin" panose="00000400000000000000" pitchFamily="2" charset="-78"/>
              </a:rPr>
              <a:t>متر </a:t>
            </a:r>
            <a:r>
              <a:rPr lang="fa-IR" dirty="0">
                <a:cs typeface="B Nazanin" panose="00000400000000000000" pitchFamily="2" charset="-78"/>
              </a:rPr>
              <a:t>مكعب بر كيلوگرم </a:t>
            </a:r>
            <a:r>
              <a:rPr lang="fa-IR" dirty="0" smtClean="0">
                <a:cs typeface="B Nazanin" panose="00000400000000000000" pitchFamily="2" charset="-78"/>
              </a:rPr>
              <a:t>است</a:t>
            </a:r>
          </a:p>
          <a:p>
            <a:pPr algn="r" rtl="1"/>
            <a:r>
              <a:rPr lang="fa-IR" dirty="0">
                <a:cs typeface="B Nazanin" panose="00000400000000000000" pitchFamily="2" charset="-78"/>
              </a:rPr>
              <a:t>معمولاً در مورد گازها بجاي جرم مخصوص از حجم مخصوص استفاده ميكنند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34263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18978"/>
            <a:ext cx="10363826" cy="5542671"/>
          </a:xfrm>
        </p:spPr>
        <p:txBody>
          <a:bodyPr/>
          <a:lstStyle/>
          <a:p>
            <a:pPr algn="r" rtl="1"/>
            <a:r>
              <a:rPr lang="fa-IR" b="1" dirty="0">
                <a:cs typeface="B Nazanin" panose="00000400000000000000" pitchFamily="2" charset="-78"/>
              </a:rPr>
              <a:t>فشار</a:t>
            </a:r>
            <a:r>
              <a:rPr lang="fa-IR" dirty="0">
                <a:cs typeface="B Nazanin" panose="00000400000000000000" pitchFamily="2" charset="-78"/>
              </a:rPr>
              <a:t> </a:t>
            </a:r>
            <a:endParaRPr lang="fa-IR" dirty="0" smtClean="0">
              <a:cs typeface="B Nazanin" panose="00000400000000000000" pitchFamily="2" charset="-78"/>
            </a:endParaRPr>
          </a:p>
          <a:p>
            <a:pPr algn="r" rtl="1"/>
            <a:r>
              <a:rPr lang="fa-IR" dirty="0">
                <a:cs typeface="B Nazanin" panose="00000400000000000000" pitchFamily="2" charset="-78"/>
              </a:rPr>
              <a:t>فشـار عبـارت اسـت از نيـروي وارد </a:t>
            </a:r>
            <a:r>
              <a:rPr lang="fa-IR" dirty="0" smtClean="0">
                <a:cs typeface="B Nazanin" panose="00000400000000000000" pitchFamily="2" charset="-78"/>
              </a:rPr>
              <a:t>بـر</a:t>
            </a:r>
            <a:r>
              <a:rPr lang="fa-IR" dirty="0">
                <a:cs typeface="B Nazanin" panose="00000400000000000000" pitchFamily="2" charset="-78"/>
              </a:rPr>
              <a:t> </a:t>
            </a:r>
            <a:r>
              <a:rPr lang="fa-IR" dirty="0" smtClean="0">
                <a:cs typeface="B Nazanin" panose="00000400000000000000" pitchFamily="2" charset="-78"/>
              </a:rPr>
              <a:t>واحد </a:t>
            </a:r>
            <a:r>
              <a:rPr lang="fa-IR" dirty="0">
                <a:cs typeface="B Nazanin" panose="00000400000000000000" pitchFamily="2" charset="-78"/>
              </a:rPr>
              <a:t>سطح </a:t>
            </a:r>
            <a:endParaRPr lang="fa-IR" dirty="0" smtClean="0">
              <a:cs typeface="B Nazanin" panose="00000400000000000000" pitchFamily="2" charset="-78"/>
            </a:endParaRPr>
          </a:p>
          <a:p>
            <a:pPr algn="r" rtl="1"/>
            <a:r>
              <a:rPr lang="fa-IR" dirty="0" smtClean="0">
                <a:cs typeface="B Nazanin" panose="00000400000000000000" pitchFamily="2" charset="-78"/>
              </a:rPr>
              <a:t> </a:t>
            </a:r>
            <a:r>
              <a:rPr lang="fa-IR" dirty="0">
                <a:cs typeface="B Nazanin" panose="00000400000000000000" pitchFamily="2" charset="-78"/>
              </a:rPr>
              <a:t>واحد آن در سيستم </a:t>
            </a:r>
            <a:r>
              <a:rPr lang="en-US" dirty="0" smtClean="0">
                <a:cs typeface="B Nazanin" panose="00000400000000000000" pitchFamily="2" charset="-78"/>
              </a:rPr>
              <a:t>SI</a:t>
            </a:r>
            <a:r>
              <a:rPr lang="fa-IR" dirty="0" smtClean="0">
                <a:cs typeface="B Nazanin" panose="00000400000000000000" pitchFamily="2" charset="-78"/>
              </a:rPr>
              <a:t> برابر با نیوتن بر متر مربع یا پاسکال است</a:t>
            </a:r>
          </a:p>
          <a:p>
            <a:pPr marL="0" indent="0" algn="ctr" rtl="1">
              <a:buNone/>
            </a:pPr>
            <a:r>
              <a:rPr lang="en-US" dirty="0" smtClean="0">
                <a:cs typeface="B Nazanin" panose="00000400000000000000" pitchFamily="2" charset="-78"/>
              </a:rPr>
              <a:t>P=f/a</a:t>
            </a:r>
          </a:p>
          <a:p>
            <a:pPr marL="0" indent="0" algn="r" rtl="1">
              <a:buNone/>
            </a:pPr>
            <a:r>
              <a:rPr lang="fa-IR" dirty="0">
                <a:cs typeface="B Nazanin" panose="00000400000000000000" pitchFamily="2" charset="-78"/>
              </a:rPr>
              <a:t>يعني اگر نيروي يك نيوتن بر سطحي برابر يك متر مربع وارد شود يك </a:t>
            </a:r>
            <a:r>
              <a:rPr lang="fa-IR" dirty="0" smtClean="0">
                <a:cs typeface="B Nazanin" panose="00000400000000000000" pitchFamily="2" charset="-78"/>
              </a:rPr>
              <a:t>پاسـكال فشار </a:t>
            </a:r>
            <a:r>
              <a:rPr lang="fa-IR" dirty="0">
                <a:cs typeface="B Nazanin" panose="00000400000000000000" pitchFamily="2" charset="-78"/>
              </a:rPr>
              <a:t>اعمال ميشود </a:t>
            </a:r>
            <a:endParaRPr lang="fa-IR" dirty="0" smtClean="0">
              <a:cs typeface="B Nazanin" panose="00000400000000000000" pitchFamily="2" charset="-78"/>
            </a:endParaRPr>
          </a:p>
          <a:p>
            <a:pPr marL="0" indent="0" algn="r" rtl="1">
              <a:buNone/>
            </a:pPr>
            <a:r>
              <a:rPr lang="fa-IR" dirty="0">
                <a:cs typeface="B Nazanin" panose="00000400000000000000" pitchFamily="2" charset="-78"/>
              </a:rPr>
              <a:t>فشار را ميتوان </a:t>
            </a:r>
            <a:r>
              <a:rPr lang="fa-IR" dirty="0" smtClean="0">
                <a:cs typeface="B Nazanin" panose="00000400000000000000" pitchFamily="2" charset="-78"/>
              </a:rPr>
              <a:t>به صورت </a:t>
            </a:r>
            <a:r>
              <a:rPr lang="fa-IR" dirty="0">
                <a:cs typeface="B Nazanin" panose="00000400000000000000" pitchFamily="2" charset="-78"/>
              </a:rPr>
              <a:t>ارتفاع ستون سيال </a:t>
            </a:r>
            <a:r>
              <a:rPr lang="en-US" cap="none" dirty="0" smtClean="0">
                <a:cs typeface="B Nazanin" panose="00000400000000000000" pitchFamily="2" charset="-78"/>
              </a:rPr>
              <a:t>h</a:t>
            </a:r>
            <a:r>
              <a:rPr lang="fa-IR" cap="none" dirty="0" smtClean="0">
                <a:cs typeface="B Nazanin" panose="00000400000000000000" pitchFamily="2" charset="-78"/>
              </a:rPr>
              <a:t> </a:t>
            </a:r>
            <a:r>
              <a:rPr lang="fa-IR" dirty="0" smtClean="0">
                <a:cs typeface="B Nazanin" panose="00000400000000000000" pitchFamily="2" charset="-78"/>
              </a:rPr>
              <a:t>نيز </a:t>
            </a:r>
            <a:r>
              <a:rPr lang="fa-IR" dirty="0">
                <a:cs typeface="B Nazanin" panose="00000400000000000000" pitchFamily="2" charset="-78"/>
              </a:rPr>
              <a:t>بيان كرد </a:t>
            </a:r>
            <a:endParaRPr lang="fa-IR" dirty="0" smtClean="0">
              <a:cs typeface="B Nazanin" panose="00000400000000000000" pitchFamily="2" charset="-78"/>
            </a:endParaRPr>
          </a:p>
          <a:p>
            <a:pPr marL="0" indent="0" algn="ctr" rtl="1">
              <a:buNone/>
            </a:pPr>
            <a:r>
              <a:rPr lang="en-US" sz="2800" i="1" cap="none" dirty="0" smtClean="0">
                <a:cs typeface="B Nazanin" panose="00000400000000000000" pitchFamily="2" charset="-78"/>
              </a:rPr>
              <a:t>p </a:t>
            </a:r>
            <a:r>
              <a:rPr lang="en-US" sz="2800" cap="none" dirty="0" smtClean="0">
                <a:cs typeface="B Nazanin" panose="00000400000000000000" pitchFamily="2" charset="-78"/>
              </a:rPr>
              <a:t>= </a:t>
            </a:r>
            <a:r>
              <a:rPr lang="el-GR" sz="2800" cap="none" dirty="0" smtClean="0">
                <a:cs typeface="B Nazanin" panose="00000400000000000000" pitchFamily="2" charset="-78"/>
              </a:rPr>
              <a:t>γ</a:t>
            </a:r>
            <a:r>
              <a:rPr lang="en-US" sz="2800" i="1" cap="none" dirty="0" smtClean="0">
                <a:cs typeface="B Nazanin" panose="00000400000000000000" pitchFamily="2" charset="-78"/>
              </a:rPr>
              <a:t>h</a:t>
            </a:r>
            <a:r>
              <a:rPr lang="en-US" sz="2800" cap="none" dirty="0" smtClean="0">
                <a:cs typeface="B Nazanin" panose="00000400000000000000" pitchFamily="2" charset="-78"/>
              </a:rPr>
              <a:t> </a:t>
            </a:r>
            <a:r>
              <a:rPr lang="en-US" dirty="0">
                <a:cs typeface="B Nazanin" panose="00000400000000000000" pitchFamily="2" charset="-78"/>
              </a:rPr>
              <a:t/>
            </a:r>
            <a:br>
              <a:rPr lang="en-US"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334895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18978"/>
            <a:ext cx="10363826" cy="5542671"/>
          </a:xfrm>
        </p:spPr>
        <p:txBody>
          <a:bodyPr/>
          <a:lstStyle/>
          <a:p>
            <a:pPr algn="r" rtl="1"/>
            <a:r>
              <a:rPr lang="fa-IR" b="1" dirty="0">
                <a:cs typeface="B Nazanin" panose="00000400000000000000" pitchFamily="2" charset="-78"/>
              </a:rPr>
              <a:t>گاز كامل</a:t>
            </a:r>
            <a:r>
              <a:rPr lang="fa-IR" dirty="0">
                <a:cs typeface="B Nazanin" panose="00000400000000000000" pitchFamily="2" charset="-78"/>
              </a:rPr>
              <a:t> </a:t>
            </a:r>
            <a:r>
              <a:rPr lang="fa-IR" b="1" dirty="0" smtClean="0">
                <a:cs typeface="B Nazanin" panose="00000400000000000000" pitchFamily="2" charset="-78"/>
              </a:rPr>
              <a:t>یا ایده ال</a:t>
            </a: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درآن </a:t>
            </a:r>
            <a:r>
              <a:rPr lang="fa-IR" dirty="0">
                <a:cs typeface="B Nazanin" panose="00000400000000000000" pitchFamily="2" charset="-78"/>
              </a:rPr>
              <a:t>نيروهاي جاذبة مولكولي قابل صـرف </a:t>
            </a:r>
            <a:r>
              <a:rPr lang="fa-IR" dirty="0" smtClean="0">
                <a:cs typeface="B Nazanin" panose="00000400000000000000" pitchFamily="2" charset="-78"/>
              </a:rPr>
              <a:t>نظـر باشد</a:t>
            </a: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هرچه </a:t>
            </a:r>
            <a:r>
              <a:rPr lang="fa-IR" dirty="0">
                <a:cs typeface="B Nazanin" panose="00000400000000000000" pitchFamily="2" charset="-78"/>
              </a:rPr>
              <a:t>نيروي جاذبه ي ملكولي افزايش يابد، گاز به بخار نزديـك واز گـاز </a:t>
            </a:r>
            <a:r>
              <a:rPr lang="fa-IR" dirty="0" smtClean="0">
                <a:cs typeface="B Nazanin" panose="00000400000000000000" pitchFamily="2" charset="-78"/>
              </a:rPr>
              <a:t>كامـل دور ميشود</a:t>
            </a:r>
            <a:endParaRPr lang="fa-IR" dirty="0">
              <a:cs typeface="B Nazanin" panose="00000400000000000000" pitchFamily="2" charset="-78"/>
            </a:endParaRP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فرق </a:t>
            </a:r>
            <a:r>
              <a:rPr lang="fa-IR" dirty="0">
                <a:cs typeface="B Nazanin" panose="00000400000000000000" pitchFamily="2" charset="-78"/>
              </a:rPr>
              <a:t>بين گاز كامل و سيال </a:t>
            </a:r>
            <a:r>
              <a:rPr lang="fa-IR" dirty="0" smtClean="0">
                <a:cs typeface="B Nazanin" panose="00000400000000000000" pitchFamily="2" charset="-78"/>
              </a:rPr>
              <a:t>ايده آل </a:t>
            </a:r>
            <a:r>
              <a:rPr lang="fa-IR" dirty="0">
                <a:cs typeface="B Nazanin" panose="00000400000000000000" pitchFamily="2" charset="-78"/>
              </a:rPr>
              <a:t>اين است كه سيال ايده آل، سيال </a:t>
            </a:r>
            <a:r>
              <a:rPr lang="fa-IR" dirty="0" smtClean="0">
                <a:cs typeface="B Nazanin" panose="00000400000000000000" pitchFamily="2" charset="-78"/>
              </a:rPr>
              <a:t>تـراكم ناپذير </a:t>
            </a:r>
            <a:r>
              <a:rPr lang="fa-IR" dirty="0">
                <a:cs typeface="B Nazanin" panose="00000400000000000000" pitchFamily="2" charset="-78"/>
              </a:rPr>
              <a:t>و بدون اصطكاك ميباشد در حالي كه گاز كامل هم داراي لزجت و هم قادر </a:t>
            </a:r>
            <a:r>
              <a:rPr lang="fa-IR" dirty="0" smtClean="0">
                <a:cs typeface="B Nazanin" panose="00000400000000000000" pitchFamily="2" charset="-78"/>
              </a:rPr>
              <a:t>بـه ايجاد </a:t>
            </a:r>
            <a:r>
              <a:rPr lang="fa-IR" dirty="0">
                <a:cs typeface="B Nazanin" panose="00000400000000000000" pitchFamily="2" charset="-78"/>
              </a:rPr>
              <a:t>تنشهاي برشي است و </a:t>
            </a:r>
            <a:r>
              <a:rPr lang="fa-IR" dirty="0" smtClean="0">
                <a:cs typeface="B Nazanin" panose="00000400000000000000" pitchFamily="2" charset="-78"/>
              </a:rPr>
              <a:t>تراكم پذير </a:t>
            </a:r>
            <a:r>
              <a:rPr lang="fa-IR" dirty="0">
                <a:cs typeface="B Nazanin" panose="00000400000000000000" pitchFamily="2" charset="-78"/>
              </a:rPr>
              <a:t>نيز </a:t>
            </a:r>
            <a:r>
              <a:rPr lang="fa-IR" dirty="0" smtClean="0">
                <a:cs typeface="B Nazanin" panose="00000400000000000000" pitchFamily="2" charset="-78"/>
              </a:rPr>
              <a:t>هست.</a:t>
            </a: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376491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18978"/>
            <a:ext cx="10363826" cy="5542671"/>
          </a:xfrm>
        </p:spPr>
        <p:txBody>
          <a:bodyPr>
            <a:normAutofit/>
          </a:bodyPr>
          <a:lstStyle/>
          <a:p>
            <a:pPr algn="r" rtl="1"/>
            <a:r>
              <a:rPr lang="fa-IR" b="1" dirty="0">
                <a:cs typeface="B Nazanin" panose="00000400000000000000" pitchFamily="2" charset="-78"/>
              </a:rPr>
              <a:t>قابليت </a:t>
            </a:r>
            <a:r>
              <a:rPr lang="fa-IR" b="1" dirty="0" smtClean="0">
                <a:cs typeface="B Nazanin" panose="00000400000000000000" pitchFamily="2" charset="-78"/>
              </a:rPr>
              <a:t>تراكم پذيري </a:t>
            </a:r>
            <a:r>
              <a:rPr lang="fa-IR" b="1" dirty="0">
                <a:cs typeface="B Nazanin" panose="00000400000000000000" pitchFamily="2" charset="-78"/>
              </a:rPr>
              <a:t>سيالات </a:t>
            </a:r>
            <a:r>
              <a:rPr lang="fa-IR" b="1" dirty="0" smtClean="0">
                <a:cs typeface="B Nazanin" panose="00000400000000000000" pitchFamily="2" charset="-78"/>
              </a:rPr>
              <a:t>(مدول </a:t>
            </a:r>
            <a:r>
              <a:rPr lang="fa-IR" b="1" dirty="0">
                <a:cs typeface="B Nazanin" panose="00000400000000000000" pitchFamily="2" charset="-78"/>
              </a:rPr>
              <a:t>بالك يا ضريب كشساني </a:t>
            </a:r>
            <a:r>
              <a:rPr lang="fa-IR" b="1" dirty="0" smtClean="0">
                <a:cs typeface="B Nazanin" panose="00000400000000000000" pitchFamily="2" charset="-78"/>
              </a:rPr>
              <a:t>حجمي)</a:t>
            </a:r>
          </a:p>
          <a:p>
            <a:pPr algn="r" rtl="1"/>
            <a:r>
              <a:rPr lang="fa-IR" dirty="0">
                <a:cs typeface="B Nazanin" panose="00000400000000000000" pitchFamily="2" charset="-78"/>
              </a:rPr>
              <a:t>ضريب </a:t>
            </a:r>
            <a:r>
              <a:rPr lang="fa-IR" dirty="0" smtClean="0">
                <a:cs typeface="B Nazanin" panose="00000400000000000000" pitchFamily="2" charset="-78"/>
              </a:rPr>
              <a:t>تراكم پذيري</a:t>
            </a:r>
            <a:r>
              <a:rPr lang="fa-IR" dirty="0">
                <a:cs typeface="B Nazanin" panose="00000400000000000000" pitchFamily="2" charset="-78"/>
              </a:rPr>
              <a:t>، قابليت تراكم پذيري مايعات را در اثر فشـار بيـان </a:t>
            </a:r>
            <a:r>
              <a:rPr lang="fa-IR" dirty="0" smtClean="0">
                <a:cs typeface="B Nazanin" panose="00000400000000000000" pitchFamily="2" charset="-78"/>
              </a:rPr>
              <a:t>مـيكنـد</a:t>
            </a:r>
          </a:p>
          <a:p>
            <a:pPr algn="r" rtl="1"/>
            <a:r>
              <a:rPr lang="fa-IR" dirty="0" smtClean="0">
                <a:cs typeface="B Nazanin" panose="00000400000000000000" pitchFamily="2" charset="-78"/>
              </a:rPr>
              <a:t>تمـام سيالات </a:t>
            </a:r>
            <a:r>
              <a:rPr lang="fa-IR" dirty="0">
                <a:cs typeface="B Nazanin" panose="00000400000000000000" pitchFamily="2" charset="-78"/>
              </a:rPr>
              <a:t>در اثر اعمال فشار تغيير حجم ميدهند ومتراكم ميشوند. </a:t>
            </a:r>
            <a:endParaRPr lang="fa-IR" dirty="0" smtClean="0">
              <a:cs typeface="B Nazanin" panose="00000400000000000000" pitchFamily="2" charset="-78"/>
            </a:endParaRPr>
          </a:p>
          <a:p>
            <a:pPr algn="r" rtl="1"/>
            <a:r>
              <a:rPr lang="fa-IR" dirty="0">
                <a:cs typeface="B Nazanin" panose="00000400000000000000" pitchFamily="2" charset="-78"/>
              </a:rPr>
              <a:t>با اين عمل انرژي </a:t>
            </a:r>
            <a:r>
              <a:rPr lang="fa-IR" dirty="0" smtClean="0">
                <a:cs typeface="B Nazanin" panose="00000400000000000000" pitchFamily="2" charset="-78"/>
              </a:rPr>
              <a:t>در داخل </a:t>
            </a:r>
            <a:r>
              <a:rPr lang="fa-IR" dirty="0">
                <a:cs typeface="B Nazanin" panose="00000400000000000000" pitchFamily="2" charset="-78"/>
              </a:rPr>
              <a:t>سيال ذخيره شده و به محض برطرف شدن فشار به حالت اوليه بر ميگردد. </a:t>
            </a:r>
            <a:endParaRPr lang="fa-IR" dirty="0" smtClean="0">
              <a:cs typeface="B Nazanin" panose="00000400000000000000" pitchFamily="2" charset="-78"/>
            </a:endParaRPr>
          </a:p>
          <a:p>
            <a:pPr algn="r" rtl="1"/>
            <a:r>
              <a:rPr lang="fa-IR" dirty="0">
                <a:cs typeface="B Nazanin" panose="00000400000000000000" pitchFamily="2" charset="-78"/>
              </a:rPr>
              <a:t>براي تشريح اين پديده سيالي با حجم </a:t>
            </a:r>
            <a:r>
              <a:rPr lang="en-US" i="1" dirty="0">
                <a:cs typeface="B Nazanin" panose="00000400000000000000" pitchFamily="2" charset="-78"/>
              </a:rPr>
              <a:t>V</a:t>
            </a:r>
            <a:r>
              <a:rPr lang="fa-IR" dirty="0">
                <a:cs typeface="B Nazanin" panose="00000400000000000000" pitchFamily="2" charset="-78"/>
              </a:rPr>
              <a:t>را در فشار </a:t>
            </a:r>
            <a:r>
              <a:rPr lang="en-US" i="1" dirty="0">
                <a:cs typeface="B Nazanin" panose="00000400000000000000" pitchFamily="2" charset="-78"/>
              </a:rPr>
              <a:t>P</a:t>
            </a:r>
            <a:r>
              <a:rPr lang="fa-IR" dirty="0">
                <a:cs typeface="B Nazanin" panose="00000400000000000000" pitchFamily="2" charset="-78"/>
              </a:rPr>
              <a:t>در نظر ميگيريم كه </a:t>
            </a:r>
            <a:r>
              <a:rPr lang="fa-IR" dirty="0" smtClean="0">
                <a:cs typeface="B Nazanin" panose="00000400000000000000" pitchFamily="2" charset="-78"/>
              </a:rPr>
              <a:t>در اثر </a:t>
            </a:r>
            <a:r>
              <a:rPr lang="fa-IR" dirty="0">
                <a:cs typeface="B Nazanin" panose="00000400000000000000" pitchFamily="2" charset="-78"/>
              </a:rPr>
              <a:t>تغيير فشار </a:t>
            </a:r>
            <a:r>
              <a:rPr lang="en-US" i="1" cap="none" dirty="0" err="1" smtClean="0">
                <a:cs typeface="B Nazanin" panose="00000400000000000000" pitchFamily="2" charset="-78"/>
              </a:rPr>
              <a:t>d</a:t>
            </a:r>
            <a:r>
              <a:rPr lang="en-US" i="1" dirty="0" err="1" smtClean="0">
                <a:cs typeface="B Nazanin" panose="00000400000000000000" pitchFamily="2" charset="-78"/>
              </a:rPr>
              <a:t>P</a:t>
            </a:r>
            <a:r>
              <a:rPr lang="fa-IR" i="1" dirty="0" smtClean="0">
                <a:cs typeface="B Nazanin" panose="00000400000000000000" pitchFamily="2" charset="-78"/>
              </a:rPr>
              <a:t> </a:t>
            </a:r>
            <a:r>
              <a:rPr lang="fa-IR" dirty="0" smtClean="0">
                <a:cs typeface="B Nazanin" panose="00000400000000000000" pitchFamily="2" charset="-78"/>
              </a:rPr>
              <a:t>حجمش </a:t>
            </a:r>
            <a:r>
              <a:rPr lang="fa-IR" dirty="0">
                <a:cs typeface="B Nazanin" panose="00000400000000000000" pitchFamily="2" charset="-78"/>
              </a:rPr>
              <a:t>به ميـزان </a:t>
            </a:r>
            <a:r>
              <a:rPr lang="en-US" i="1" cap="none" dirty="0" err="1" smtClean="0">
                <a:cs typeface="B Nazanin" panose="00000400000000000000" pitchFamily="2" charset="-78"/>
              </a:rPr>
              <a:t>d</a:t>
            </a:r>
            <a:r>
              <a:rPr lang="en-US" i="1" dirty="0" err="1" smtClean="0">
                <a:cs typeface="B Nazanin" panose="00000400000000000000" pitchFamily="2" charset="-78"/>
              </a:rPr>
              <a:t>V</a:t>
            </a:r>
            <a:r>
              <a:rPr lang="fa-IR" i="1" dirty="0" smtClean="0">
                <a:cs typeface="B Nazanin" panose="00000400000000000000" pitchFamily="2" charset="-78"/>
              </a:rPr>
              <a:t> </a:t>
            </a:r>
            <a:r>
              <a:rPr lang="fa-IR" dirty="0" smtClean="0">
                <a:cs typeface="B Nazanin" panose="00000400000000000000" pitchFamily="2" charset="-78"/>
              </a:rPr>
              <a:t>تغييـر مـيكنـد</a:t>
            </a:r>
          </a:p>
          <a:p>
            <a:pPr algn="r" rtl="1"/>
            <a:r>
              <a:rPr lang="fa-IR" dirty="0">
                <a:cs typeface="B Nazanin" panose="00000400000000000000" pitchFamily="2" charset="-78"/>
              </a:rPr>
              <a:t>در ايـن صـورت، </a:t>
            </a:r>
            <a:r>
              <a:rPr lang="fa-IR" dirty="0" smtClean="0">
                <a:cs typeface="B Nazanin" panose="00000400000000000000" pitchFamily="2" charset="-78"/>
              </a:rPr>
              <a:t>ضـريب</a:t>
            </a:r>
            <a:r>
              <a:rPr lang="fa-IR" dirty="0">
                <a:cs typeface="B Nazanin" panose="00000400000000000000" pitchFamily="2" charset="-78"/>
              </a:rPr>
              <a:t> </a:t>
            </a:r>
            <a:r>
              <a:rPr lang="fa-IR" dirty="0" smtClean="0">
                <a:cs typeface="B Nazanin" panose="00000400000000000000" pitchFamily="2" charset="-78"/>
              </a:rPr>
              <a:t>تراكم پذيري </a:t>
            </a:r>
            <a:r>
              <a:rPr lang="fa-IR" dirty="0">
                <a:cs typeface="B Nazanin" panose="00000400000000000000" pitchFamily="2" charset="-78"/>
              </a:rPr>
              <a:t>مايع </a:t>
            </a:r>
            <a:r>
              <a:rPr lang="fa-IR" dirty="0" smtClean="0">
                <a:cs typeface="B Nazanin" panose="00000400000000000000" pitchFamily="2" charset="-78"/>
              </a:rPr>
              <a:t>به صورت </a:t>
            </a:r>
            <a:r>
              <a:rPr lang="fa-IR" dirty="0">
                <a:cs typeface="B Nazanin" panose="00000400000000000000" pitchFamily="2" charset="-78"/>
              </a:rPr>
              <a:t>زير تعريف ميشود </a:t>
            </a:r>
            <a:endParaRPr lang="fa-IR" dirty="0" smtClean="0">
              <a:cs typeface="B Nazanin" panose="00000400000000000000" pitchFamily="2" charset="-78"/>
            </a:endParaRPr>
          </a:p>
          <a:p>
            <a:pPr marL="0" indent="0" algn="ctr" rtl="1">
              <a:buNone/>
            </a:pPr>
            <a:r>
              <a:rPr lang="el-GR" cap="none" dirty="0" smtClean="0">
                <a:cs typeface="B Nazanin" panose="00000400000000000000" pitchFamily="2" charset="-78"/>
              </a:rPr>
              <a:t>β </a:t>
            </a:r>
            <a:r>
              <a:rPr lang="en-US" cap="none" dirty="0" smtClean="0">
                <a:cs typeface="B Nazanin" panose="00000400000000000000" pitchFamily="2" charset="-78"/>
              </a:rPr>
              <a:t>=-</a:t>
            </a:r>
            <a:r>
              <a:rPr lang="en-US" cap="none" dirty="0" err="1" smtClean="0">
                <a:cs typeface="B Nazanin" panose="00000400000000000000" pitchFamily="2" charset="-78"/>
              </a:rPr>
              <a:t>dV</a:t>
            </a:r>
            <a:r>
              <a:rPr lang="en-US" cap="none" dirty="0" smtClean="0">
                <a:cs typeface="B Nazanin" panose="00000400000000000000" pitchFamily="2" charset="-78"/>
              </a:rPr>
              <a:t>/V/</a:t>
            </a:r>
            <a:r>
              <a:rPr lang="en-US" cap="none" dirty="0" err="1" smtClean="0">
                <a:cs typeface="B Nazanin" panose="00000400000000000000" pitchFamily="2" charset="-78"/>
              </a:rPr>
              <a:t>dP</a:t>
            </a:r>
            <a:r>
              <a:rPr lang="fa-IR" dirty="0">
                <a:cs typeface="B Nazanin" panose="00000400000000000000" pitchFamily="2" charset="-78"/>
              </a:rPr>
              <a:t/>
            </a:r>
            <a:br>
              <a:rPr lang="fa-IR" dirty="0">
                <a:cs typeface="B Nazanin" panose="00000400000000000000" pitchFamily="2" charset="-78"/>
              </a:rPr>
            </a:br>
            <a:endParaRPr lang="fa-IR" dirty="0" smtClean="0">
              <a:cs typeface="B Nazanin" panose="00000400000000000000" pitchFamily="2" charset="-78"/>
            </a:endParaRPr>
          </a:p>
          <a:p>
            <a:pPr algn="r" rtl="1"/>
            <a:r>
              <a:rPr lang="fa-IR" dirty="0">
                <a:cs typeface="B Nazanin" panose="00000400000000000000" pitchFamily="2" charset="-78"/>
              </a:rPr>
              <a:t>علت وجود علامت منفي در اين فرمول آن است كه تغييرات فشـار و حجـم </a:t>
            </a:r>
            <a:r>
              <a:rPr lang="fa-IR" dirty="0" smtClean="0">
                <a:cs typeface="B Nazanin" panose="00000400000000000000" pitchFamily="2" charset="-78"/>
              </a:rPr>
              <a:t>در خلاف </a:t>
            </a:r>
            <a:r>
              <a:rPr lang="fa-IR" dirty="0">
                <a:cs typeface="B Nazanin" panose="00000400000000000000" pitchFamily="2" charset="-78"/>
              </a:rPr>
              <a:t>جهت يكديگرند </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215050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18978"/>
            <a:ext cx="10363826" cy="5542671"/>
          </a:xfrm>
        </p:spPr>
        <p:txBody>
          <a:bodyPr>
            <a:normAutofit/>
          </a:bodyPr>
          <a:lstStyle/>
          <a:p>
            <a:pPr algn="r" rtl="1"/>
            <a:r>
              <a:rPr lang="fa-IR" dirty="0">
                <a:cs typeface="B Nazanin" panose="00000400000000000000" pitchFamily="2" charset="-78"/>
              </a:rPr>
              <a:t>عكس ضريب يادشده با حرف </a:t>
            </a:r>
            <a:r>
              <a:rPr lang="en-US" dirty="0" smtClean="0">
                <a:cs typeface="B Nazanin" panose="00000400000000000000" pitchFamily="2" charset="-78"/>
              </a:rPr>
              <a:t>K</a:t>
            </a:r>
            <a:r>
              <a:rPr lang="fa-IR" dirty="0" smtClean="0">
                <a:cs typeface="B Nazanin" panose="00000400000000000000" pitchFamily="2" charset="-78"/>
              </a:rPr>
              <a:t> نشان </a:t>
            </a:r>
            <a:r>
              <a:rPr lang="fa-IR" dirty="0">
                <a:cs typeface="B Nazanin" panose="00000400000000000000" pitchFamily="2" charset="-78"/>
              </a:rPr>
              <a:t>داده ميشود و به </a:t>
            </a:r>
            <a:r>
              <a:rPr lang="fa-IR" dirty="0" smtClean="0">
                <a:cs typeface="B Nazanin" panose="00000400000000000000" pitchFamily="2" charset="-78"/>
              </a:rPr>
              <a:t>نـام ضريب </a:t>
            </a:r>
            <a:r>
              <a:rPr lang="fa-IR" dirty="0">
                <a:cs typeface="B Nazanin" panose="00000400000000000000" pitchFamily="2" charset="-78"/>
              </a:rPr>
              <a:t>الاستيسيته يا ضريب تراكم ناپذيري مايع يا مدول </a:t>
            </a:r>
            <a:r>
              <a:rPr lang="fa-IR" dirty="0" smtClean="0">
                <a:cs typeface="B Nazanin" panose="00000400000000000000" pitchFamily="2" charset="-78"/>
              </a:rPr>
              <a:t>حجمي</a:t>
            </a:r>
            <a:r>
              <a:rPr lang="en-US" dirty="0" smtClean="0">
                <a:cs typeface="B Nazanin" panose="00000400000000000000" pitchFamily="2" charset="-78"/>
              </a:rPr>
              <a:t> </a:t>
            </a:r>
            <a:r>
              <a:rPr lang="fa-IR" dirty="0" smtClean="0">
                <a:cs typeface="B Nazanin" panose="00000400000000000000" pitchFamily="2" charset="-78"/>
              </a:rPr>
              <a:t>خوانده </a:t>
            </a:r>
            <a:r>
              <a:rPr lang="fa-IR" dirty="0">
                <a:cs typeface="B Nazanin" panose="00000400000000000000" pitchFamily="2" charset="-78"/>
              </a:rPr>
              <a:t>ميشود </a:t>
            </a:r>
            <a:endParaRPr lang="en-US" dirty="0" smtClean="0">
              <a:cs typeface="B Nazanin" panose="00000400000000000000" pitchFamily="2" charset="-78"/>
            </a:endParaRPr>
          </a:p>
          <a:p>
            <a:pPr algn="r" rtl="1"/>
            <a:endParaRPr lang="en-US" dirty="0">
              <a:cs typeface="B Nazanin" panose="00000400000000000000" pitchFamily="2" charset="-78"/>
            </a:endParaRPr>
          </a:p>
          <a:p>
            <a:pPr algn="r" rtl="1"/>
            <a:endParaRPr lang="en-US" dirty="0" smtClean="0">
              <a:cs typeface="B Nazanin" panose="00000400000000000000" pitchFamily="2" charset="-78"/>
            </a:endParaRPr>
          </a:p>
          <a:p>
            <a:pPr algn="r" rtl="1"/>
            <a:endParaRPr lang="en-US" dirty="0">
              <a:cs typeface="B Nazanin" panose="00000400000000000000" pitchFamily="2" charset="-78"/>
            </a:endParaRPr>
          </a:p>
          <a:p>
            <a:pPr algn="r" rtl="1"/>
            <a:r>
              <a:rPr lang="fa-IR" dirty="0">
                <a:cs typeface="B Nazanin" panose="00000400000000000000" pitchFamily="2" charset="-78"/>
              </a:rPr>
              <a:t>واحد </a:t>
            </a:r>
            <a:r>
              <a:rPr lang="en-US" i="1" dirty="0" smtClean="0">
                <a:cs typeface="B Nazanin" panose="00000400000000000000" pitchFamily="2" charset="-78"/>
              </a:rPr>
              <a:t>K</a:t>
            </a:r>
            <a:r>
              <a:rPr lang="fa-IR" i="1" dirty="0" smtClean="0">
                <a:cs typeface="B Nazanin" panose="00000400000000000000" pitchFamily="2" charset="-78"/>
              </a:rPr>
              <a:t> </a:t>
            </a:r>
            <a:r>
              <a:rPr lang="fa-IR" dirty="0" smtClean="0">
                <a:cs typeface="B Nazanin" panose="00000400000000000000" pitchFamily="2" charset="-78"/>
              </a:rPr>
              <a:t>همان </a:t>
            </a:r>
            <a:r>
              <a:rPr lang="fa-IR" dirty="0">
                <a:cs typeface="B Nazanin" panose="00000400000000000000" pitchFamily="2" charset="-78"/>
              </a:rPr>
              <a:t>واحـد فشـار اسـت </a:t>
            </a:r>
            <a:r>
              <a:rPr lang="fa-IR" dirty="0" smtClean="0">
                <a:cs typeface="B Nazanin" panose="00000400000000000000" pitchFamily="2" charset="-78"/>
              </a:rPr>
              <a:t>و بعد </a:t>
            </a:r>
            <a:r>
              <a:rPr lang="fa-IR" dirty="0">
                <a:cs typeface="B Nazanin" panose="00000400000000000000" pitchFamily="2" charset="-78"/>
              </a:rPr>
              <a:t>ضريب الاستيسيته يا ضريب </a:t>
            </a:r>
            <a:r>
              <a:rPr lang="fa-IR" dirty="0" smtClean="0">
                <a:cs typeface="B Nazanin" panose="00000400000000000000" pitchFamily="2" charset="-78"/>
              </a:rPr>
              <a:t>تراكم ناپذيري </a:t>
            </a:r>
            <a:r>
              <a:rPr lang="en-US" i="1" dirty="0" smtClean="0">
                <a:cs typeface="B Nazanin" panose="00000400000000000000" pitchFamily="2" charset="-78"/>
              </a:rPr>
              <a:t>FL</a:t>
            </a:r>
            <a:r>
              <a:rPr lang="en-US" cap="none" dirty="0" smtClean="0">
                <a:cs typeface="B Nazanin" panose="00000400000000000000" pitchFamily="2" charset="-78"/>
              </a:rPr>
              <a:t>-2</a:t>
            </a:r>
            <a:r>
              <a:rPr lang="fa-IR" cap="none" dirty="0" smtClean="0">
                <a:cs typeface="B Nazanin" panose="00000400000000000000" pitchFamily="2" charset="-78"/>
              </a:rPr>
              <a:t> </a:t>
            </a:r>
            <a:r>
              <a:rPr lang="fa-IR" dirty="0" smtClean="0">
                <a:cs typeface="B Nazanin" panose="00000400000000000000" pitchFamily="2" charset="-78"/>
              </a:rPr>
              <a:t>ميباشد </a:t>
            </a:r>
          </a:p>
          <a:p>
            <a:pPr algn="r" rtl="1"/>
            <a:r>
              <a:rPr lang="fa-IR" dirty="0">
                <a:cs typeface="B Nazanin" panose="00000400000000000000" pitchFamily="2" charset="-78"/>
              </a:rPr>
              <a:t>مقدار بزرگ آن </a:t>
            </a:r>
            <a:r>
              <a:rPr lang="fa-IR" dirty="0" smtClean="0">
                <a:cs typeface="B Nazanin" panose="00000400000000000000" pitchFamily="2" charset="-78"/>
              </a:rPr>
              <a:t>نشـان ميدهد </a:t>
            </a:r>
            <a:r>
              <a:rPr lang="fa-IR" dirty="0">
                <a:cs typeface="B Nazanin" panose="00000400000000000000" pitchFamily="2" charset="-78"/>
              </a:rPr>
              <a:t>كه سيال غيرقابل تراكم ميباشد </a:t>
            </a:r>
            <a:endParaRPr lang="fa-IR" dirty="0" smtClean="0">
              <a:cs typeface="B Nazanin" panose="00000400000000000000" pitchFamily="2" charset="-78"/>
            </a:endParaRPr>
          </a:p>
          <a:p>
            <a:pPr algn="r" rtl="1"/>
            <a:r>
              <a:rPr lang="fa-IR" dirty="0">
                <a:cs typeface="B Nazanin" panose="00000400000000000000" pitchFamily="2" charset="-78"/>
              </a:rPr>
              <a:t>مايعات را در بيشتر موارد ميتوان </a:t>
            </a:r>
            <a:r>
              <a:rPr lang="fa-IR" dirty="0" smtClean="0">
                <a:cs typeface="B Nazanin" panose="00000400000000000000" pitchFamily="2" charset="-78"/>
              </a:rPr>
              <a:t>تراكم ناپذير </a:t>
            </a:r>
            <a:r>
              <a:rPr lang="fa-IR" dirty="0">
                <a:cs typeface="B Nazanin" panose="00000400000000000000" pitchFamily="2" charset="-78"/>
              </a:rPr>
              <a:t>در نظر گرفت امـا درمـواردي </a:t>
            </a:r>
            <a:r>
              <a:rPr lang="fa-IR" dirty="0" smtClean="0">
                <a:cs typeface="B Nazanin" panose="00000400000000000000" pitchFamily="2" charset="-78"/>
              </a:rPr>
              <a:t>كـه فشار </a:t>
            </a:r>
            <a:r>
              <a:rPr lang="fa-IR" dirty="0">
                <a:cs typeface="B Nazanin" panose="00000400000000000000" pitchFamily="2" charset="-78"/>
              </a:rPr>
              <a:t>بهطور ناگهاني و يا بشدت تغيير مينمايد </a:t>
            </a:r>
            <a:r>
              <a:rPr lang="fa-IR" dirty="0" smtClean="0">
                <a:cs typeface="B Nazanin" panose="00000400000000000000" pitchFamily="2" charset="-78"/>
              </a:rPr>
              <a:t>(مانند </a:t>
            </a:r>
            <a:r>
              <a:rPr lang="fa-IR" dirty="0">
                <a:cs typeface="B Nazanin" panose="00000400000000000000" pitchFamily="2" charset="-78"/>
              </a:rPr>
              <a:t>ضربه </a:t>
            </a:r>
            <a:r>
              <a:rPr lang="fa-IR" dirty="0" smtClean="0">
                <a:cs typeface="B Nazanin" panose="00000400000000000000" pitchFamily="2" charset="-78"/>
              </a:rPr>
              <a:t>قوچ) </a:t>
            </a:r>
            <a:r>
              <a:rPr lang="fa-IR" dirty="0">
                <a:cs typeface="B Nazanin" panose="00000400000000000000" pitchFamily="2" charset="-78"/>
              </a:rPr>
              <a:t>يا در مواردي كه </a:t>
            </a:r>
            <a:r>
              <a:rPr lang="fa-IR" dirty="0" smtClean="0">
                <a:cs typeface="B Nazanin" panose="00000400000000000000" pitchFamily="2" charset="-78"/>
              </a:rPr>
              <a:t>دمـا تغيير </a:t>
            </a:r>
            <a:r>
              <a:rPr lang="fa-IR" dirty="0">
                <a:cs typeface="B Nazanin" panose="00000400000000000000" pitchFamily="2" charset="-78"/>
              </a:rPr>
              <a:t>ميكند </a:t>
            </a:r>
            <a:r>
              <a:rPr lang="fa-IR" dirty="0" smtClean="0">
                <a:cs typeface="B Nazanin" panose="00000400000000000000" pitchFamily="2" charset="-78"/>
              </a:rPr>
              <a:t>تراكم پذيري </a:t>
            </a:r>
            <a:r>
              <a:rPr lang="fa-IR" dirty="0">
                <a:cs typeface="B Nazanin" panose="00000400000000000000" pitchFamily="2" charset="-78"/>
              </a:rPr>
              <a:t>آنها اهميت </a:t>
            </a:r>
            <a:r>
              <a:rPr lang="fa-IR" dirty="0" smtClean="0">
                <a:cs typeface="B Nazanin" panose="00000400000000000000" pitchFamily="2" charset="-78"/>
              </a:rPr>
              <a:t>مي يابد </a:t>
            </a:r>
            <a:endParaRPr lang="en-US" dirty="0" smtClean="0">
              <a:cs typeface="B Nazanin" panose="00000400000000000000" pitchFamily="2" charset="-78"/>
            </a:endParaRPr>
          </a:p>
          <a:p>
            <a:pPr algn="r" rtl="1"/>
            <a:r>
              <a:rPr lang="fa-IR" dirty="0">
                <a:cs typeface="B Nazanin" panose="00000400000000000000" pitchFamily="2" charset="-78"/>
              </a:rPr>
              <a:t>ضريب الاستيسيته يا ضـريب تـراكم ناپـذيري بسـتگي بـه رابطـة فشـار و </a:t>
            </a:r>
            <a:r>
              <a:rPr lang="fa-IR" dirty="0" smtClean="0">
                <a:cs typeface="B Nazanin" panose="00000400000000000000" pitchFamily="2" charset="-78"/>
              </a:rPr>
              <a:t>جـرم</a:t>
            </a:r>
            <a:r>
              <a:rPr lang="en-US" dirty="0" smtClean="0">
                <a:cs typeface="B Nazanin" panose="00000400000000000000" pitchFamily="2" charset="-78"/>
              </a:rPr>
              <a:t> </a:t>
            </a:r>
            <a:r>
              <a:rPr lang="fa-IR" dirty="0" smtClean="0">
                <a:cs typeface="B Nazanin" panose="00000400000000000000" pitchFamily="2" charset="-78"/>
              </a:rPr>
              <a:t>مخصوص </a:t>
            </a:r>
            <a:r>
              <a:rPr lang="fa-IR" dirty="0">
                <a:cs typeface="B Nazanin" panose="00000400000000000000" pitchFamily="2" charset="-78"/>
              </a:rPr>
              <a:t>دارد </a:t>
            </a:r>
            <a:endParaRPr lang="en-US" dirty="0" smtClean="0">
              <a:cs typeface="B Nazanin" panose="00000400000000000000" pitchFamily="2" charset="-78"/>
            </a:endParaRPr>
          </a:p>
          <a:p>
            <a:pPr algn="r" rtl="1"/>
            <a:r>
              <a:rPr lang="fa-IR" dirty="0">
                <a:cs typeface="B Nazanin" panose="00000400000000000000" pitchFamily="2" charset="-78"/>
              </a:rPr>
              <a:t>چون جرم مخصوص بستگي بـه تغييـرات درجـه حـرارت در </a:t>
            </a:r>
            <a:r>
              <a:rPr lang="fa-IR" dirty="0" smtClean="0">
                <a:cs typeface="B Nazanin" panose="00000400000000000000" pitchFamily="2" charset="-78"/>
              </a:rPr>
              <a:t>زمـان</a:t>
            </a:r>
            <a:r>
              <a:rPr lang="en-US" dirty="0" smtClean="0">
                <a:cs typeface="B Nazanin" panose="00000400000000000000" pitchFamily="2" charset="-78"/>
              </a:rPr>
              <a:t> </a:t>
            </a:r>
            <a:r>
              <a:rPr lang="fa-IR" dirty="0" smtClean="0">
                <a:cs typeface="B Nazanin" panose="00000400000000000000" pitchFamily="2" charset="-78"/>
              </a:rPr>
              <a:t>تراكم </a:t>
            </a:r>
            <a:r>
              <a:rPr lang="fa-IR" dirty="0">
                <a:cs typeface="B Nazanin" panose="00000400000000000000" pitchFamily="2" charset="-78"/>
              </a:rPr>
              <a:t>دارد، بنابراين </a:t>
            </a:r>
            <a:r>
              <a:rPr lang="en-US" i="1" dirty="0">
                <a:cs typeface="B Nazanin" panose="00000400000000000000" pitchFamily="2" charset="-78"/>
              </a:rPr>
              <a:t>K</a:t>
            </a:r>
            <a:r>
              <a:rPr lang="fa-IR" dirty="0">
                <a:cs typeface="B Nazanin" panose="00000400000000000000" pitchFamily="2" charset="-78"/>
              </a:rPr>
              <a:t>بستگي به درجه حرارت خواهد داشت </a:t>
            </a:r>
            <a:br>
              <a:rPr lang="fa-IR" dirty="0">
                <a:cs typeface="B Nazanin" panose="00000400000000000000" pitchFamily="2" charset="-78"/>
              </a:rPr>
            </a:br>
            <a:endParaRPr lang="en-US"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912" y="1562173"/>
            <a:ext cx="3257550" cy="1285875"/>
          </a:xfrm>
          <a:prstGeom prst="rect">
            <a:avLst/>
          </a:prstGeom>
        </p:spPr>
      </p:pic>
    </p:spTree>
    <p:extLst>
      <p:ext uri="{BB962C8B-B14F-4D97-AF65-F5344CB8AC3E}">
        <p14:creationId xmlns:p14="http://schemas.microsoft.com/office/powerpoint/2010/main" val="180490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18978"/>
            <a:ext cx="10363826" cy="5542671"/>
          </a:xfrm>
        </p:spPr>
        <p:txBody>
          <a:bodyPr/>
          <a:lstStyle/>
          <a:p>
            <a:pPr algn="r" rtl="1"/>
            <a:r>
              <a:rPr lang="fa-IR" b="1" dirty="0">
                <a:cs typeface="B Nazanin" panose="00000400000000000000" pitchFamily="2" charset="-78"/>
              </a:rPr>
              <a:t>مثال</a:t>
            </a:r>
            <a:r>
              <a:rPr lang="fa-IR" dirty="0">
                <a:cs typeface="B Nazanin" panose="00000400000000000000" pitchFamily="2" charset="-78"/>
              </a:rPr>
              <a:t> </a:t>
            </a:r>
            <a:endParaRPr lang="en-US" dirty="0" smtClean="0">
              <a:cs typeface="B Nazanin" panose="00000400000000000000" pitchFamily="2" charset="-78"/>
            </a:endParaRPr>
          </a:p>
          <a:p>
            <a:pPr algn="r" rtl="1"/>
            <a:r>
              <a:rPr lang="fa-IR" dirty="0">
                <a:cs typeface="B Nazanin" panose="00000400000000000000" pitchFamily="2" charset="-78"/>
              </a:rPr>
              <a:t>يك مايع متراكم در يك سيلندر، در فشار </a:t>
            </a:r>
            <a:r>
              <a:rPr lang="en-US" dirty="0" smtClean="0">
                <a:cs typeface="B Nazanin" panose="00000400000000000000" pitchFamily="2" charset="-78"/>
              </a:rPr>
              <a:t>1mn/</a:t>
            </a:r>
            <a:r>
              <a:rPr lang="en-US" cap="none" dirty="0" smtClean="0">
                <a:cs typeface="B Nazanin" panose="00000400000000000000" pitchFamily="2" charset="-78"/>
              </a:rPr>
              <a:t>m2</a:t>
            </a:r>
            <a:r>
              <a:rPr lang="fa-IR" dirty="0" smtClean="0">
                <a:cs typeface="B Nazanin" panose="00000400000000000000" pitchFamily="2" charset="-78"/>
              </a:rPr>
              <a:t> دارای حجم 1000 سانتی مترمکعب و در فشار 2 </a:t>
            </a:r>
            <a:r>
              <a:rPr lang="en-US" dirty="0" err="1" smtClean="0">
                <a:cs typeface="B Nazanin" panose="00000400000000000000" pitchFamily="2" charset="-78"/>
              </a:rPr>
              <a:t>mn</a:t>
            </a:r>
            <a:r>
              <a:rPr lang="en-US" dirty="0" smtClean="0">
                <a:cs typeface="B Nazanin" panose="00000400000000000000" pitchFamily="2" charset="-78"/>
              </a:rPr>
              <a:t>/</a:t>
            </a:r>
            <a:r>
              <a:rPr lang="en-US" cap="none" dirty="0" smtClean="0">
                <a:cs typeface="B Nazanin" panose="00000400000000000000" pitchFamily="2" charset="-78"/>
              </a:rPr>
              <a:t>m2</a:t>
            </a:r>
            <a:r>
              <a:rPr lang="fa-IR" dirty="0" smtClean="0">
                <a:cs typeface="B Nazanin" panose="00000400000000000000" pitchFamily="2" charset="-78"/>
              </a:rPr>
              <a:t> دارای حجم 995 سانتی مترمکعب می باشد.</a:t>
            </a:r>
            <a:r>
              <a:rPr lang="fa-IR" dirty="0">
                <a:cs typeface="B Nazanin" panose="00000400000000000000" pitchFamily="2" charset="-78"/>
              </a:rPr>
              <a:t> مقدارمدول حجمي يا ضريب </a:t>
            </a:r>
            <a:r>
              <a:rPr lang="fa-IR" dirty="0" smtClean="0">
                <a:cs typeface="B Nazanin" panose="00000400000000000000" pitchFamily="2" charset="-78"/>
              </a:rPr>
              <a:t>تراكم ناپذيري </a:t>
            </a:r>
            <a:r>
              <a:rPr lang="fa-IR" dirty="0">
                <a:cs typeface="B Nazanin" panose="00000400000000000000" pitchFamily="2" charset="-78"/>
              </a:rPr>
              <a:t>اين مايع چقدر است؟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0" y="2833687"/>
            <a:ext cx="4191000" cy="1190625"/>
          </a:xfrm>
          <a:prstGeom prst="rect">
            <a:avLst/>
          </a:prstGeom>
        </p:spPr>
      </p:pic>
    </p:spTree>
    <p:extLst>
      <p:ext uri="{BB962C8B-B14F-4D97-AF65-F5344CB8AC3E}">
        <p14:creationId xmlns:p14="http://schemas.microsoft.com/office/powerpoint/2010/main" val="291351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450166"/>
            <a:ext cx="10363826" cy="5341033"/>
          </a:xfrm>
        </p:spPr>
        <p:txBody>
          <a:bodyPr>
            <a:normAutofit lnSpcReduction="10000"/>
          </a:bodyPr>
          <a:lstStyle/>
          <a:p>
            <a:pPr algn="r" rtl="1"/>
            <a:r>
              <a:rPr lang="fa-IR" b="1" dirty="0">
                <a:cs typeface="B Nazanin" panose="00000400000000000000" pitchFamily="2" charset="-78"/>
              </a:rPr>
              <a:t>انواع سيالات</a:t>
            </a:r>
            <a:r>
              <a:rPr lang="fa-IR" dirty="0">
                <a:cs typeface="B Nazanin" panose="00000400000000000000" pitchFamily="2" charset="-78"/>
              </a:rPr>
              <a:t> </a:t>
            </a:r>
            <a:endParaRPr lang="en-US" dirty="0" smtClean="0">
              <a:cs typeface="B Nazanin" panose="00000400000000000000" pitchFamily="2" charset="-78"/>
            </a:endParaRPr>
          </a:p>
          <a:p>
            <a:pPr algn="r" rtl="1"/>
            <a:r>
              <a:rPr lang="fa-IR" dirty="0">
                <a:cs typeface="B Nazanin" panose="00000400000000000000" pitchFamily="2" charset="-78"/>
              </a:rPr>
              <a:t>سيالات را ميتوان به دو گروه </a:t>
            </a:r>
            <a:r>
              <a:rPr lang="fa-IR" dirty="0" smtClean="0">
                <a:cs typeface="B Nazanin" panose="00000400000000000000" pitchFamily="2" charset="-78"/>
              </a:rPr>
              <a:t>ايده آل </a:t>
            </a:r>
            <a:r>
              <a:rPr lang="fa-IR" dirty="0">
                <a:cs typeface="B Nazanin" panose="00000400000000000000" pitchFamily="2" charset="-78"/>
              </a:rPr>
              <a:t>و واقعي تقسيم كرد </a:t>
            </a:r>
            <a:endParaRPr lang="en-US" dirty="0" smtClean="0">
              <a:cs typeface="B Nazanin" panose="00000400000000000000" pitchFamily="2" charset="-78"/>
            </a:endParaRPr>
          </a:p>
          <a:p>
            <a:pPr algn="r" rtl="1"/>
            <a:r>
              <a:rPr lang="fa-IR" b="1">
                <a:cs typeface="B Nazanin" panose="00000400000000000000" pitchFamily="2" charset="-78"/>
              </a:rPr>
              <a:t>سيال </a:t>
            </a:r>
            <a:r>
              <a:rPr lang="fa-IR" b="1" smtClean="0">
                <a:cs typeface="B Nazanin" panose="00000400000000000000" pitchFamily="2" charset="-78"/>
              </a:rPr>
              <a:t>ايده آل</a:t>
            </a:r>
            <a:r>
              <a:rPr lang="fa-IR" smtClean="0">
                <a:cs typeface="B Nazanin" panose="00000400000000000000" pitchFamily="2" charset="-78"/>
              </a:rPr>
              <a:t> </a:t>
            </a:r>
            <a:endParaRPr lang="en-US" dirty="0" smtClean="0">
              <a:cs typeface="B Nazanin" panose="00000400000000000000" pitchFamily="2" charset="-78"/>
            </a:endParaRPr>
          </a:p>
          <a:p>
            <a:pPr algn="r" rtl="1"/>
            <a:r>
              <a:rPr lang="fa-IR" dirty="0">
                <a:cs typeface="B Nazanin" panose="00000400000000000000" pitchFamily="2" charset="-78"/>
              </a:rPr>
              <a:t>لزجت آن صفر و غيرقابل تراكم باشد </a:t>
            </a:r>
            <a:endParaRPr lang="en-US" dirty="0" smtClean="0">
              <a:cs typeface="B Nazanin" panose="00000400000000000000" pitchFamily="2" charset="-78"/>
            </a:endParaRPr>
          </a:p>
          <a:p>
            <a:pPr algn="r" rtl="1"/>
            <a:r>
              <a:rPr lang="fa-IR" dirty="0">
                <a:cs typeface="B Nazanin" panose="00000400000000000000" pitchFamily="2" charset="-78"/>
              </a:rPr>
              <a:t>لزجت صـفر </a:t>
            </a:r>
            <a:r>
              <a:rPr lang="fa-IR" dirty="0" smtClean="0">
                <a:cs typeface="B Nazanin" panose="00000400000000000000" pitchFamily="2" charset="-78"/>
              </a:rPr>
              <a:t>يعنـي</a:t>
            </a:r>
            <a:r>
              <a:rPr lang="en-US" dirty="0" smtClean="0">
                <a:cs typeface="B Nazanin" panose="00000400000000000000" pitchFamily="2" charset="-78"/>
              </a:rPr>
              <a:t> </a:t>
            </a:r>
            <a:r>
              <a:rPr lang="fa-IR" dirty="0" smtClean="0">
                <a:cs typeface="B Nazanin" panose="00000400000000000000" pitchFamily="2" charset="-78"/>
              </a:rPr>
              <a:t>سيال </a:t>
            </a:r>
            <a:r>
              <a:rPr lang="fa-IR" dirty="0">
                <a:cs typeface="B Nazanin" panose="00000400000000000000" pitchFamily="2" charset="-78"/>
              </a:rPr>
              <a:t>ضمن حركت هيچگونه چسـبندگي نداشـته ودرآن هيچگونـه تـنش برشـي </a:t>
            </a:r>
            <a:r>
              <a:rPr lang="fa-IR" dirty="0" smtClean="0">
                <a:cs typeface="B Nazanin" panose="00000400000000000000" pitchFamily="2" charset="-78"/>
              </a:rPr>
              <a:t>مـوثر</a:t>
            </a:r>
            <a:r>
              <a:rPr lang="en-US" dirty="0" smtClean="0">
                <a:cs typeface="B Nazanin" panose="00000400000000000000" pitchFamily="2" charset="-78"/>
              </a:rPr>
              <a:t> </a:t>
            </a:r>
            <a:r>
              <a:rPr lang="fa-IR" dirty="0" smtClean="0">
                <a:cs typeface="B Nazanin" panose="00000400000000000000" pitchFamily="2" charset="-78"/>
              </a:rPr>
              <a:t>وجود </a:t>
            </a:r>
            <a:r>
              <a:rPr lang="fa-IR" dirty="0">
                <a:cs typeface="B Nazanin" panose="00000400000000000000" pitchFamily="2" charset="-78"/>
              </a:rPr>
              <a:t>ندارد </a:t>
            </a:r>
            <a:endParaRPr lang="en-US" dirty="0" smtClean="0">
              <a:cs typeface="B Nazanin" panose="00000400000000000000" pitchFamily="2" charset="-78"/>
            </a:endParaRPr>
          </a:p>
          <a:p>
            <a:pPr algn="r" rtl="1"/>
            <a:r>
              <a:rPr lang="fa-IR" b="1" dirty="0">
                <a:cs typeface="B Nazanin" panose="00000400000000000000" pitchFamily="2" charset="-78"/>
              </a:rPr>
              <a:t>سيال واقعي </a:t>
            </a:r>
            <a:r>
              <a:rPr lang="fa-IR" b="1" dirty="0" smtClean="0">
                <a:cs typeface="B Nazanin" panose="00000400000000000000" pitchFamily="2" charset="-78"/>
              </a:rPr>
              <a:t>(حقيقي</a:t>
            </a:r>
            <a:r>
              <a:rPr lang="fa-IR" dirty="0" smtClean="0">
                <a:cs typeface="B Nazanin" panose="00000400000000000000" pitchFamily="2" charset="-78"/>
              </a:rPr>
              <a:t>)</a:t>
            </a:r>
          </a:p>
          <a:p>
            <a:pPr algn="r" rtl="1"/>
            <a:r>
              <a:rPr lang="fa-IR" dirty="0">
                <a:cs typeface="B Nazanin" panose="00000400000000000000" pitchFamily="2" charset="-78"/>
              </a:rPr>
              <a:t>سيال واقعي سيالي است كه داراي لزجت و تراكمپذيري باشد ودر تحليل آن بايد </a:t>
            </a:r>
            <a:r>
              <a:rPr lang="fa-IR" dirty="0" smtClean="0">
                <a:cs typeface="B Nazanin" panose="00000400000000000000" pitchFamily="2" charset="-78"/>
              </a:rPr>
              <a:t>لزجـت واثرات </a:t>
            </a:r>
            <a:r>
              <a:rPr lang="fa-IR" dirty="0">
                <a:cs typeface="B Nazanin" panose="00000400000000000000" pitchFamily="2" charset="-78"/>
              </a:rPr>
              <a:t>مربوط به آن در نظر گرفته شود</a:t>
            </a:r>
            <a:r>
              <a:rPr lang="fa-IR" dirty="0" smtClean="0">
                <a:cs typeface="B Nazanin" panose="00000400000000000000" pitchFamily="2" charset="-78"/>
              </a:rPr>
              <a:t>.</a:t>
            </a:r>
          </a:p>
          <a:p>
            <a:pPr algn="r" rtl="1"/>
            <a:r>
              <a:rPr lang="fa-IR" dirty="0">
                <a:cs typeface="B Nazanin" panose="00000400000000000000" pitchFamily="2" charset="-78"/>
              </a:rPr>
              <a:t>اين نوع سيال بنام سيال لزج نيز شناخته ميشود </a:t>
            </a:r>
            <a:endParaRPr lang="fa-IR" dirty="0" smtClean="0">
              <a:cs typeface="B Nazanin" panose="00000400000000000000" pitchFamily="2" charset="-78"/>
            </a:endParaRPr>
          </a:p>
          <a:p>
            <a:pPr algn="r" rtl="1"/>
            <a:r>
              <a:rPr lang="fa-IR" dirty="0">
                <a:cs typeface="B Nazanin" panose="00000400000000000000" pitchFamily="2" charset="-78"/>
              </a:rPr>
              <a:t>سيالات واقعي به دو دسته كلي تقسيم </a:t>
            </a:r>
            <a:r>
              <a:rPr lang="fa-IR" dirty="0" smtClean="0">
                <a:cs typeface="B Nazanin" panose="00000400000000000000" pitchFamily="2" charset="-78"/>
              </a:rPr>
              <a:t>ميشوند</a:t>
            </a:r>
          </a:p>
          <a:p>
            <a:pPr algn="r" rtl="1"/>
            <a:r>
              <a:rPr lang="fa-IR" b="1" dirty="0">
                <a:cs typeface="B Nazanin" panose="00000400000000000000" pitchFamily="2" charset="-78"/>
              </a:rPr>
              <a:t>سيالات نيوتني </a:t>
            </a:r>
            <a:endParaRPr lang="fa-IR" b="1" dirty="0" smtClean="0">
              <a:cs typeface="B Nazanin" panose="00000400000000000000" pitchFamily="2" charset="-78"/>
            </a:endParaRPr>
          </a:p>
          <a:p>
            <a:pPr algn="r" rtl="1"/>
            <a:r>
              <a:rPr lang="fa-IR" b="1" dirty="0">
                <a:cs typeface="B Nazanin" panose="00000400000000000000" pitchFamily="2" charset="-78"/>
              </a:rPr>
              <a:t>سيالات غير نيوتني </a:t>
            </a:r>
            <a:endParaRPr lang="en-US" b="1" dirty="0">
              <a:cs typeface="B Nazanin" panose="00000400000000000000" pitchFamily="2" charset="-78"/>
            </a:endParaRPr>
          </a:p>
        </p:txBody>
      </p:sp>
    </p:spTree>
    <p:extLst>
      <p:ext uri="{BB962C8B-B14F-4D97-AF65-F5344CB8AC3E}">
        <p14:creationId xmlns:p14="http://schemas.microsoft.com/office/powerpoint/2010/main" val="387074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18978"/>
            <a:ext cx="10363826" cy="5542671"/>
          </a:xfrm>
        </p:spPr>
        <p:txBody>
          <a:bodyPr>
            <a:normAutofit/>
          </a:bodyPr>
          <a:lstStyle/>
          <a:p>
            <a:pPr algn="r" rtl="1"/>
            <a:r>
              <a:rPr lang="fa-IR" b="1" dirty="0">
                <a:cs typeface="B Nazanin" panose="00000400000000000000" pitchFamily="2" charset="-78"/>
              </a:rPr>
              <a:t>فشار بخار</a:t>
            </a:r>
            <a:r>
              <a:rPr lang="fa-IR" dirty="0">
                <a:cs typeface="B Nazanin" panose="00000400000000000000" pitchFamily="2" charset="-78"/>
              </a:rPr>
              <a:t> </a:t>
            </a:r>
            <a:r>
              <a:rPr lang="fa-IR" dirty="0" smtClean="0">
                <a:cs typeface="B Nazanin" panose="00000400000000000000" pitchFamily="2" charset="-78"/>
              </a:rPr>
              <a:t>(</a:t>
            </a:r>
            <a:r>
              <a:rPr lang="en-US" i="1" cap="none" dirty="0" err="1" smtClean="0">
                <a:cs typeface="B Nazanin" panose="00000400000000000000" pitchFamily="2" charset="-78"/>
              </a:rPr>
              <a:t>Pv</a:t>
            </a:r>
            <a:r>
              <a:rPr lang="en-US" dirty="0" smtClean="0">
                <a:cs typeface="B Nazanin" panose="00000400000000000000" pitchFamily="2" charset="-78"/>
              </a:rPr>
              <a:t> </a:t>
            </a:r>
            <a:r>
              <a:rPr lang="fa-IR" dirty="0" smtClean="0">
                <a:cs typeface="B Nazanin" panose="00000400000000000000" pitchFamily="2" charset="-78"/>
              </a:rPr>
              <a:t>)</a:t>
            </a:r>
          </a:p>
          <a:p>
            <a:pPr algn="r" rtl="1"/>
            <a:r>
              <a:rPr lang="fa-IR" dirty="0">
                <a:cs typeface="B Nazanin" panose="00000400000000000000" pitchFamily="2" charset="-78"/>
              </a:rPr>
              <a:t>هنگامي كه مايعي در مجاورت هوا قرار ميگيرد، تعدادي از مولكولهـاي آن از </a:t>
            </a:r>
            <a:r>
              <a:rPr lang="fa-IR" dirty="0" smtClean="0">
                <a:cs typeface="B Nazanin" panose="00000400000000000000" pitchFamily="2" charset="-78"/>
              </a:rPr>
              <a:t>محـيط مايع </a:t>
            </a:r>
            <a:r>
              <a:rPr lang="fa-IR" dirty="0">
                <a:cs typeface="B Nazanin" panose="00000400000000000000" pitchFamily="2" charset="-78"/>
              </a:rPr>
              <a:t>خارج شده و بشكل بخار در فضاي اطراف سطح آزاد مايع، پراكنده ميشوند </a:t>
            </a:r>
            <a:endParaRPr lang="fa-IR" dirty="0" smtClean="0">
              <a:cs typeface="B Nazanin" panose="00000400000000000000" pitchFamily="2" charset="-78"/>
            </a:endParaRPr>
          </a:p>
          <a:p>
            <a:pPr algn="r" rtl="1"/>
            <a:r>
              <a:rPr lang="fa-IR" dirty="0" smtClean="0">
                <a:cs typeface="B Nazanin" panose="00000400000000000000" pitchFamily="2" charset="-78"/>
              </a:rPr>
              <a:t>اگـر مايع </a:t>
            </a:r>
            <a:r>
              <a:rPr lang="fa-IR" dirty="0">
                <a:cs typeface="B Nazanin" panose="00000400000000000000" pitchFamily="2" charset="-78"/>
              </a:rPr>
              <a:t>در محيط بسته و محدودي واقع باشد به تدريج فشار بخار مايع اضافه مـيشـود </a:t>
            </a:r>
            <a:r>
              <a:rPr lang="fa-IR" dirty="0" smtClean="0">
                <a:cs typeface="B Nazanin" panose="00000400000000000000" pitchFamily="2" charset="-78"/>
              </a:rPr>
              <a:t>و به </a:t>
            </a:r>
            <a:r>
              <a:rPr lang="fa-IR" dirty="0">
                <a:cs typeface="B Nazanin" panose="00000400000000000000" pitchFamily="2" charset="-78"/>
              </a:rPr>
              <a:t>حدي ميرسد كه فشار جزيي بخار مايع از تبخير بيشتر مايع جلوگيري خواهد كـرد </a:t>
            </a:r>
            <a:endParaRPr lang="fa-IR" dirty="0" smtClean="0">
              <a:cs typeface="B Nazanin" panose="00000400000000000000" pitchFamily="2" charset="-78"/>
            </a:endParaRPr>
          </a:p>
          <a:p>
            <a:pPr algn="r" rtl="1"/>
            <a:r>
              <a:rPr lang="fa-IR" dirty="0">
                <a:cs typeface="B Nazanin" panose="00000400000000000000" pitchFamily="2" charset="-78"/>
              </a:rPr>
              <a:t>در چنين حالتي گفته ميشود كه فضا از بخار مايع اشباع شده و فشار جزيي بخار </a:t>
            </a:r>
            <a:r>
              <a:rPr lang="fa-IR" dirty="0" smtClean="0">
                <a:cs typeface="B Nazanin" panose="00000400000000000000" pitchFamily="2" charset="-78"/>
              </a:rPr>
              <a:t>مـايع در </a:t>
            </a:r>
            <a:r>
              <a:rPr lang="fa-IR" dirty="0">
                <a:cs typeface="B Nazanin" panose="00000400000000000000" pitchFamily="2" charset="-78"/>
              </a:rPr>
              <a:t>اين حالت به نام فشار بخار اشباع خوانده ميشود. </a:t>
            </a:r>
            <a:endParaRPr lang="fa-IR" dirty="0" smtClean="0">
              <a:cs typeface="B Nazanin" panose="00000400000000000000" pitchFamily="2" charset="-78"/>
            </a:endParaRPr>
          </a:p>
          <a:p>
            <a:pPr algn="r" rtl="1"/>
            <a:r>
              <a:rPr lang="fa-IR" dirty="0" smtClean="0">
                <a:cs typeface="B Nazanin" panose="00000400000000000000" pitchFamily="2" charset="-78"/>
              </a:rPr>
              <a:t>به</a:t>
            </a:r>
            <a:r>
              <a:rPr lang="en-US" dirty="0" smtClean="0">
                <a:cs typeface="B Nazanin" panose="00000400000000000000" pitchFamily="2" charset="-78"/>
              </a:rPr>
              <a:t> </a:t>
            </a:r>
            <a:r>
              <a:rPr lang="fa-IR" dirty="0" smtClean="0">
                <a:cs typeface="B Nazanin" panose="00000400000000000000" pitchFamily="2" charset="-78"/>
              </a:rPr>
              <a:t>طور </a:t>
            </a:r>
            <a:r>
              <a:rPr lang="fa-IR" dirty="0">
                <a:cs typeface="B Nazanin" panose="00000400000000000000" pitchFamily="2" charset="-78"/>
              </a:rPr>
              <a:t>كلي اگر فشار مايعي برابر با فشار بخار آن شود مايع به جوش خواهد </a:t>
            </a:r>
            <a:r>
              <a:rPr lang="fa-IR" dirty="0" smtClean="0">
                <a:cs typeface="B Nazanin" panose="00000400000000000000" pitchFamily="2" charset="-78"/>
              </a:rPr>
              <a:t>آمد و </a:t>
            </a:r>
            <a:r>
              <a:rPr lang="fa-IR" dirty="0">
                <a:cs typeface="B Nazanin" panose="00000400000000000000" pitchFamily="2" charset="-78"/>
              </a:rPr>
              <a:t>با بخار خود به حالت تعادل ميرسد </a:t>
            </a:r>
            <a:endParaRPr lang="fa-IR" dirty="0" smtClean="0">
              <a:cs typeface="B Nazanin" panose="00000400000000000000" pitchFamily="2" charset="-78"/>
            </a:endParaRPr>
          </a:p>
          <a:p>
            <a:pPr algn="r" rtl="1"/>
            <a:r>
              <a:rPr lang="fa-IR" dirty="0">
                <a:cs typeface="B Nazanin" panose="00000400000000000000" pitchFamily="2" charset="-78"/>
              </a:rPr>
              <a:t>اگر فشار مايعي به مقدار بيشتر از فشار بخار </a:t>
            </a:r>
            <a:r>
              <a:rPr lang="fa-IR" dirty="0" smtClean="0">
                <a:cs typeface="B Nazanin" panose="00000400000000000000" pitchFamily="2" charset="-78"/>
              </a:rPr>
              <a:t>آن برسد</a:t>
            </a:r>
            <a:r>
              <a:rPr lang="fa-IR" dirty="0">
                <a:cs typeface="B Nazanin" panose="00000400000000000000" pitchFamily="2" charset="-78"/>
              </a:rPr>
              <a:t>، مايع به راحتي تبخير ميشود </a:t>
            </a:r>
            <a:endParaRPr lang="fa-IR" dirty="0" smtClean="0">
              <a:cs typeface="B Nazanin" panose="00000400000000000000" pitchFamily="2" charset="-78"/>
            </a:endParaRPr>
          </a:p>
          <a:p>
            <a:pPr algn="r" rtl="1"/>
            <a:r>
              <a:rPr lang="fa-IR" dirty="0">
                <a:cs typeface="B Nazanin" panose="00000400000000000000" pitchFamily="2" charset="-78"/>
              </a:rPr>
              <a:t>اگر فشار مايعي بـه مقـدار كمتـر از فشـار </a:t>
            </a:r>
            <a:r>
              <a:rPr lang="fa-IR" dirty="0" smtClean="0">
                <a:cs typeface="B Nazanin" panose="00000400000000000000" pitchFamily="2" charset="-78"/>
              </a:rPr>
              <a:t>بخـار برسد</a:t>
            </a:r>
            <a:r>
              <a:rPr lang="fa-IR" dirty="0">
                <a:cs typeface="B Nazanin" panose="00000400000000000000" pitchFamily="2" charset="-78"/>
              </a:rPr>
              <a:t>، حبابهاي بخار در داخل آن تشكيل ميشود و پديده خلأزايي مشـاهده </a:t>
            </a:r>
            <a:r>
              <a:rPr lang="fa-IR" dirty="0" smtClean="0">
                <a:cs typeface="B Nazanin" panose="00000400000000000000" pitchFamily="2" charset="-78"/>
              </a:rPr>
              <a:t>خواهـد شد </a:t>
            </a:r>
            <a:endParaRPr lang="en-US" dirty="0">
              <a:cs typeface="B Nazanin" panose="00000400000000000000" pitchFamily="2" charset="-78"/>
            </a:endParaRPr>
          </a:p>
        </p:txBody>
      </p:sp>
    </p:spTree>
    <p:extLst>
      <p:ext uri="{BB962C8B-B14F-4D97-AF65-F5344CB8AC3E}">
        <p14:creationId xmlns:p14="http://schemas.microsoft.com/office/powerpoint/2010/main" val="100964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47114"/>
            <a:ext cx="10363826" cy="5430129"/>
          </a:xfrm>
        </p:spPr>
        <p:txBody>
          <a:bodyPr>
            <a:normAutofit lnSpcReduction="10000"/>
          </a:bodyPr>
          <a:lstStyle/>
          <a:p>
            <a:pPr algn="r" rtl="1"/>
            <a:r>
              <a:rPr lang="fa-IR" b="1" dirty="0">
                <a:cs typeface="B Nazanin" panose="00000400000000000000" pitchFamily="2" charset="-78"/>
              </a:rPr>
              <a:t>كشش سطحي</a:t>
            </a:r>
            <a:r>
              <a:rPr lang="fa-IR" dirty="0">
                <a:cs typeface="B Nazanin" panose="00000400000000000000" pitchFamily="2" charset="-78"/>
              </a:rPr>
              <a:t> </a:t>
            </a:r>
            <a:r>
              <a:rPr lang="fa-IR" dirty="0" smtClean="0">
                <a:cs typeface="B Nazanin" panose="00000400000000000000" pitchFamily="2" charset="-78"/>
              </a:rPr>
              <a:t>(</a:t>
            </a:r>
            <a:r>
              <a:rPr lang="en-US" dirty="0">
                <a:cs typeface="B Nazanin" panose="00000400000000000000" pitchFamily="2" charset="-78"/>
              </a:rPr>
              <a:t>Surface Tension </a:t>
            </a:r>
            <a:r>
              <a:rPr lang="fa-IR" dirty="0" smtClean="0">
                <a:cs typeface="B Nazanin" panose="00000400000000000000" pitchFamily="2" charset="-78"/>
              </a:rPr>
              <a:t>)</a:t>
            </a:r>
          </a:p>
          <a:p>
            <a:pPr algn="r" rtl="1"/>
            <a:r>
              <a:rPr lang="fa-IR" dirty="0">
                <a:cs typeface="B Nazanin" panose="00000400000000000000" pitchFamily="2" charset="-78"/>
              </a:rPr>
              <a:t>در درون مايعات هرملكول توسط ملكولهاي ديگر واز طريـق جاذبـة ملكـولي </a:t>
            </a:r>
            <a:r>
              <a:rPr lang="fa-IR" dirty="0" smtClean="0">
                <a:cs typeface="B Nazanin" panose="00000400000000000000" pitchFamily="2" charset="-78"/>
              </a:rPr>
              <a:t>جـذب ميشود </a:t>
            </a:r>
            <a:r>
              <a:rPr lang="fa-IR" dirty="0">
                <a:cs typeface="B Nazanin" panose="00000400000000000000" pitchFamily="2" charset="-78"/>
              </a:rPr>
              <a:t>و ملكولهاي موجود درسطح مايع، تحت اثرنيروي جاذبة بيشتر از پايين </a:t>
            </a:r>
            <a:r>
              <a:rPr lang="fa-IR" dirty="0" smtClean="0">
                <a:cs typeface="B Nazanin" panose="00000400000000000000" pitchFamily="2" charset="-78"/>
              </a:rPr>
              <a:t>نسبت به </a:t>
            </a:r>
            <a:r>
              <a:rPr lang="fa-IR" dirty="0">
                <a:cs typeface="B Nazanin" panose="00000400000000000000" pitchFamily="2" charset="-78"/>
              </a:rPr>
              <a:t>بالا كه هواست قرار ميگيرند ودر نتيجه اين ملكولها به طرف پايين كشيده </a:t>
            </a:r>
            <a:r>
              <a:rPr lang="fa-IR" dirty="0" smtClean="0">
                <a:cs typeface="B Nazanin" panose="00000400000000000000" pitchFamily="2" charset="-78"/>
              </a:rPr>
              <a:t>ميشوند كه </a:t>
            </a:r>
            <a:r>
              <a:rPr lang="fa-IR" dirty="0">
                <a:cs typeface="B Nazanin" panose="00000400000000000000" pitchFamily="2" charset="-78"/>
              </a:rPr>
              <a:t>به اين پديده كشش سطحي گفته ميشـود. </a:t>
            </a:r>
            <a:endParaRPr lang="fa-IR" dirty="0" smtClean="0">
              <a:cs typeface="B Nazanin" panose="00000400000000000000" pitchFamily="2" charset="-78"/>
            </a:endParaRPr>
          </a:p>
          <a:p>
            <a:pPr algn="r" rtl="1"/>
            <a:endParaRPr lang="en-US" dirty="0" smtClean="0">
              <a:cs typeface="B Nazanin" panose="00000400000000000000" pitchFamily="2" charset="-78"/>
            </a:endParaRPr>
          </a:p>
          <a:p>
            <a:pPr algn="r" rtl="1"/>
            <a:r>
              <a:rPr lang="fa-IR" dirty="0" smtClean="0">
                <a:cs typeface="B Nazanin" panose="00000400000000000000" pitchFamily="2" charset="-78"/>
              </a:rPr>
              <a:t>بـه </a:t>
            </a:r>
            <a:r>
              <a:rPr lang="fa-IR" dirty="0">
                <a:cs typeface="B Nazanin" panose="00000400000000000000" pitchFamily="2" charset="-78"/>
              </a:rPr>
              <a:t>عبـارت ديگركشـش سـطحي </a:t>
            </a:r>
            <a:r>
              <a:rPr lang="fa-IR" dirty="0" smtClean="0">
                <a:cs typeface="B Nazanin" panose="00000400000000000000" pitchFamily="2" charset="-78"/>
              </a:rPr>
              <a:t>مقـدار نيرويي </a:t>
            </a:r>
            <a:r>
              <a:rPr lang="fa-IR" dirty="0">
                <a:cs typeface="B Nazanin" panose="00000400000000000000" pitchFamily="2" charset="-78"/>
              </a:rPr>
              <a:t>است كه در واحد طول در سـطح مـايع اثـر كـرده وملكولهـا را بـه درون </a:t>
            </a:r>
            <a:r>
              <a:rPr lang="fa-IR" dirty="0" smtClean="0">
                <a:cs typeface="B Nazanin" panose="00000400000000000000" pitchFamily="2" charset="-78"/>
              </a:rPr>
              <a:t>مـايع ميكشدوبا (</a:t>
            </a:r>
            <a:r>
              <a:rPr lang="el-GR" cap="none" dirty="0" smtClean="0">
                <a:cs typeface="B Nazanin" panose="00000400000000000000" pitchFamily="2" charset="-78"/>
              </a:rPr>
              <a:t>σ</a:t>
            </a:r>
            <a:r>
              <a:rPr lang="fa-IR" dirty="0" smtClean="0">
                <a:cs typeface="B Nazanin" panose="00000400000000000000" pitchFamily="2" charset="-78"/>
              </a:rPr>
              <a:t>سيگما) نشان </a:t>
            </a:r>
            <a:r>
              <a:rPr lang="fa-IR" dirty="0">
                <a:cs typeface="B Nazanin" panose="00000400000000000000" pitchFamily="2" charset="-78"/>
              </a:rPr>
              <a:t>داده ميشود </a:t>
            </a:r>
            <a:endParaRPr lang="fa-IR" dirty="0" smtClean="0">
              <a:cs typeface="B Nazanin" panose="00000400000000000000" pitchFamily="2" charset="-78"/>
            </a:endParaRPr>
          </a:p>
          <a:p>
            <a:pPr algn="r" rtl="1"/>
            <a:endParaRPr lang="en-US" dirty="0" smtClean="0">
              <a:cs typeface="B Nazanin" panose="00000400000000000000" pitchFamily="2" charset="-78"/>
            </a:endParaRPr>
          </a:p>
          <a:p>
            <a:pPr algn="r" rtl="1"/>
            <a:r>
              <a:rPr lang="fa-IR" dirty="0" smtClean="0">
                <a:cs typeface="B Nazanin" panose="00000400000000000000" pitchFamily="2" charset="-78"/>
              </a:rPr>
              <a:t>كشش </a:t>
            </a:r>
            <a:r>
              <a:rPr lang="fa-IR" dirty="0">
                <a:cs typeface="B Nazanin" panose="00000400000000000000" pitchFamily="2" charset="-78"/>
              </a:rPr>
              <a:t>سطحي را انرژي سطحي ملكولهاي مايع نيز مينامند كه در ايـن </a:t>
            </a:r>
            <a:r>
              <a:rPr lang="fa-IR" dirty="0" smtClean="0">
                <a:cs typeface="B Nazanin" panose="00000400000000000000" pitchFamily="2" charset="-78"/>
              </a:rPr>
              <a:t>حالـت،كشش </a:t>
            </a:r>
            <a:r>
              <a:rPr lang="fa-IR" dirty="0">
                <a:cs typeface="B Nazanin" panose="00000400000000000000" pitchFamily="2" charset="-78"/>
              </a:rPr>
              <a:t>سطحي برابر باانرژي سطحي يا كار انجام شده به ازاي واحد سطح است </a:t>
            </a:r>
            <a:endParaRPr lang="fa-IR" dirty="0" smtClean="0">
              <a:cs typeface="B Nazanin" panose="00000400000000000000" pitchFamily="2" charset="-78"/>
            </a:endParaRPr>
          </a:p>
          <a:p>
            <a:pPr algn="r" rtl="1"/>
            <a:endParaRPr lang="en-US" dirty="0" smtClean="0">
              <a:cs typeface="B Nazanin" panose="00000400000000000000" pitchFamily="2" charset="-78"/>
            </a:endParaRPr>
          </a:p>
          <a:p>
            <a:pPr algn="r" rtl="1"/>
            <a:r>
              <a:rPr lang="fa-IR" dirty="0" smtClean="0">
                <a:cs typeface="B Nazanin" panose="00000400000000000000" pitchFamily="2" charset="-78"/>
              </a:rPr>
              <a:t>واحـد كشش </a:t>
            </a:r>
            <a:r>
              <a:rPr lang="fa-IR" dirty="0">
                <a:cs typeface="B Nazanin" panose="00000400000000000000" pitchFamily="2" charset="-78"/>
              </a:rPr>
              <a:t>سطحي در سيستم </a:t>
            </a:r>
            <a:r>
              <a:rPr lang="en-US" dirty="0" smtClean="0">
                <a:cs typeface="B Nazanin" panose="00000400000000000000" pitchFamily="2" charset="-78"/>
              </a:rPr>
              <a:t>SI</a:t>
            </a:r>
            <a:r>
              <a:rPr lang="fa-IR" dirty="0" smtClean="0">
                <a:cs typeface="B Nazanin" panose="00000400000000000000" pitchFamily="2" charset="-78"/>
              </a:rPr>
              <a:t> نيوتن </a:t>
            </a:r>
            <a:r>
              <a:rPr lang="fa-IR" dirty="0">
                <a:cs typeface="B Nazanin" panose="00000400000000000000" pitchFamily="2" charset="-78"/>
              </a:rPr>
              <a:t>بر متر </a:t>
            </a:r>
            <a:r>
              <a:rPr lang="fa-IR" dirty="0" smtClean="0">
                <a:cs typeface="B Nazanin" panose="00000400000000000000" pitchFamily="2" charset="-78"/>
              </a:rPr>
              <a:t>و در سیستم انگلیسی پوند بر فوت است </a:t>
            </a:r>
            <a:r>
              <a:rPr lang="fa-IR" dirty="0">
                <a:cs typeface="B Nazanin" panose="00000400000000000000" pitchFamily="2" charset="-78"/>
              </a:rPr>
              <a:t>و </a:t>
            </a:r>
            <a:r>
              <a:rPr lang="fa-IR" dirty="0" smtClean="0">
                <a:cs typeface="B Nazanin" panose="00000400000000000000" pitchFamily="2" charset="-78"/>
              </a:rPr>
              <a:t>ديمانسيون كشش سطحي </a:t>
            </a:r>
            <a:r>
              <a:rPr lang="en-US" i="1" dirty="0" smtClean="0">
                <a:cs typeface="B Nazanin" panose="00000400000000000000" pitchFamily="2" charset="-78"/>
              </a:rPr>
              <a:t>FL</a:t>
            </a:r>
            <a:r>
              <a:rPr lang="en-US" dirty="0" smtClean="0">
                <a:cs typeface="B Nazanin" panose="00000400000000000000" pitchFamily="2" charset="-78"/>
              </a:rPr>
              <a:t>-1</a:t>
            </a:r>
            <a:r>
              <a:rPr lang="fa-IR" dirty="0" smtClean="0">
                <a:cs typeface="B Nazanin" panose="00000400000000000000" pitchFamily="2" charset="-78"/>
              </a:rPr>
              <a:t> ميباشد </a:t>
            </a:r>
            <a:endParaRPr lang="en-US" dirty="0">
              <a:cs typeface="B Nazanin" panose="00000400000000000000" pitchFamily="2" charset="-78"/>
            </a:endParaRPr>
          </a:p>
        </p:txBody>
      </p:sp>
    </p:spTree>
    <p:extLst>
      <p:ext uri="{BB962C8B-B14F-4D97-AF65-F5344CB8AC3E}">
        <p14:creationId xmlns:p14="http://schemas.microsoft.com/office/powerpoint/2010/main" val="270011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61182"/>
            <a:ext cx="10363826" cy="5130017"/>
          </a:xfrm>
        </p:spPr>
        <p:txBody>
          <a:bodyPr/>
          <a:lstStyle/>
          <a:p>
            <a:pPr algn="r" rtl="1"/>
            <a:r>
              <a:rPr lang="fa-IR" dirty="0" smtClean="0">
                <a:cs typeface="B Nazanin" panose="00000400000000000000" pitchFamily="2" charset="-78"/>
              </a:rPr>
              <a:t>کشش سطحی ناشی از نیروی جاذبه بین ملکولهای یکسان(پیوستگی(</a:t>
            </a:r>
            <a:r>
              <a:rPr lang="en-US" cap="none" dirty="0" smtClean="0">
                <a:cs typeface="B Nazanin" panose="00000400000000000000" pitchFamily="2" charset="-78"/>
              </a:rPr>
              <a:t>Cohesion</a:t>
            </a:r>
            <a:r>
              <a:rPr lang="fa-IR" dirty="0" smtClean="0">
                <a:cs typeface="B Nazanin" panose="00000400000000000000" pitchFamily="2" charset="-78"/>
              </a:rPr>
              <a:t>)) و جاذبه بین ملکولهای غیریکسان (چسبندگی</a:t>
            </a:r>
            <a:r>
              <a:rPr lang="en-US" dirty="0" smtClean="0">
                <a:cs typeface="B Nazanin" panose="00000400000000000000" pitchFamily="2" charset="-78"/>
              </a:rPr>
              <a:t> </a:t>
            </a:r>
            <a:r>
              <a:rPr lang="fa-IR" dirty="0" smtClean="0">
                <a:cs typeface="B Nazanin" panose="00000400000000000000" pitchFamily="2" charset="-78"/>
              </a:rPr>
              <a:t>(</a:t>
            </a:r>
            <a:r>
              <a:rPr lang="en-US" cap="none" dirty="0" smtClean="0">
                <a:cs typeface="B Nazanin" panose="00000400000000000000" pitchFamily="2" charset="-78"/>
              </a:rPr>
              <a:t>Adhesion</a:t>
            </a:r>
            <a:r>
              <a:rPr lang="fa-IR" dirty="0" smtClean="0">
                <a:cs typeface="B Nazanin" panose="00000400000000000000" pitchFamily="2" charset="-78"/>
              </a:rPr>
              <a:t>)) میباشد</a:t>
            </a:r>
          </a:p>
          <a:p>
            <a:pPr algn="r" rtl="1"/>
            <a:r>
              <a:rPr lang="fa-IR" dirty="0" smtClean="0">
                <a:cs typeface="B Nazanin" panose="00000400000000000000" pitchFamily="2" charset="-78"/>
              </a:rPr>
              <a:t>مقدار نیروی لازم برای بیرون کشیدن یک میله فلزی به طول </a:t>
            </a:r>
            <a:r>
              <a:rPr lang="en-US" dirty="0" smtClean="0">
                <a:cs typeface="B Nazanin" panose="00000400000000000000" pitchFamily="2" charset="-78"/>
              </a:rPr>
              <a:t>l</a:t>
            </a:r>
            <a:r>
              <a:rPr lang="fa-IR" dirty="0" smtClean="0">
                <a:cs typeface="B Nazanin" panose="00000400000000000000" pitchFamily="2" charset="-78"/>
              </a:rPr>
              <a:t> از سطح آب  برابر است با </a:t>
            </a:r>
            <a:r>
              <a:rPr lang="en-US" dirty="0" smtClean="0">
                <a:cs typeface="B Nazanin" panose="00000400000000000000" pitchFamily="2" charset="-78"/>
              </a:rPr>
              <a:t>f=2</a:t>
            </a:r>
            <a:r>
              <a:rPr lang="el-GR" cap="none" dirty="0">
                <a:cs typeface="B Nazanin" panose="00000400000000000000" pitchFamily="2" charset="-78"/>
              </a:rPr>
              <a:t> </a:t>
            </a:r>
            <a:r>
              <a:rPr lang="el-GR" cap="none" dirty="0" smtClean="0">
                <a:cs typeface="B Nazanin" panose="00000400000000000000" pitchFamily="2" charset="-78"/>
              </a:rPr>
              <a:t>σ</a:t>
            </a:r>
            <a:r>
              <a:rPr lang="en-US" cap="none" dirty="0" smtClean="0">
                <a:cs typeface="B Nazanin" panose="00000400000000000000" pitchFamily="2" charset="-78"/>
              </a:rPr>
              <a:t>L</a:t>
            </a:r>
            <a:r>
              <a:rPr lang="fa-IR" cap="none" dirty="0" smtClean="0">
                <a:cs typeface="B Nazanin" panose="00000400000000000000" pitchFamily="2" charset="-78"/>
              </a:rPr>
              <a:t> و برای یک حلقه نازک فلزی به شعاع </a:t>
            </a:r>
            <a:r>
              <a:rPr lang="en-US" cap="none" dirty="0" smtClean="0">
                <a:cs typeface="B Nazanin" panose="00000400000000000000" pitchFamily="2" charset="-78"/>
              </a:rPr>
              <a:t>r</a:t>
            </a:r>
            <a:r>
              <a:rPr lang="fa-IR" cap="none" dirty="0" smtClean="0">
                <a:cs typeface="B Nazanin" panose="00000400000000000000" pitchFamily="2" charset="-78"/>
              </a:rPr>
              <a:t> برابر است با </a:t>
            </a:r>
            <a:r>
              <a:rPr lang="en-US" cap="none" dirty="0" smtClean="0">
                <a:cs typeface="B Nazanin" panose="00000400000000000000" pitchFamily="2" charset="-78"/>
              </a:rPr>
              <a:t>F=4</a:t>
            </a:r>
            <a:r>
              <a:rPr lang="el-GR" cap="none" dirty="0" smtClean="0">
                <a:cs typeface="B Nazanin" panose="00000400000000000000" pitchFamily="2" charset="-78"/>
              </a:rPr>
              <a:t>π</a:t>
            </a:r>
            <a:r>
              <a:rPr lang="en-US" cap="none" dirty="0" smtClean="0">
                <a:cs typeface="B Nazanin" panose="00000400000000000000" pitchFamily="2" charset="-78"/>
              </a:rPr>
              <a:t>r</a:t>
            </a:r>
            <a:r>
              <a:rPr lang="el-GR" cap="none" dirty="0" smtClean="0">
                <a:cs typeface="B Nazanin" panose="00000400000000000000" pitchFamily="2" charset="-78"/>
              </a:rPr>
              <a:t> σ</a:t>
            </a:r>
            <a:endParaRPr lang="en-US" cap="none" dirty="0" smtClean="0">
              <a:cs typeface="B Nazanin" panose="00000400000000000000" pitchFamily="2" charset="-78"/>
            </a:endParaRPr>
          </a:p>
          <a:p>
            <a:pPr algn="r" rtl="1"/>
            <a:r>
              <a:rPr lang="fa-IR" cap="none" dirty="0" smtClean="0">
                <a:cs typeface="B Nazanin" panose="00000400000000000000" pitchFamily="2" charset="-78"/>
              </a:rPr>
              <a:t>آب بعد از جیوه بالاترین کشش سطحی را نسبت به سایر مایعات دارد.</a:t>
            </a:r>
          </a:p>
          <a:p>
            <a:pPr algn="r" rtl="1"/>
            <a:r>
              <a:rPr lang="fa-IR" cap="none" dirty="0" smtClean="0">
                <a:cs typeface="B Nazanin" panose="00000400000000000000" pitchFamily="2" charset="-78"/>
              </a:rPr>
              <a:t>در مرز مایع و گاز چون نیروهای پیوستگی بزرگتر از چسبندگی است کشش سطحی ایجاد میشود.</a:t>
            </a:r>
          </a:p>
          <a:p>
            <a:pPr algn="r" rtl="1"/>
            <a:r>
              <a:rPr lang="fa-IR" cap="none" dirty="0" smtClean="0">
                <a:cs typeface="B Nazanin" panose="00000400000000000000" pitchFamily="2" charset="-78"/>
              </a:rPr>
              <a:t>اگر جاذبه ملکولی بین ذرات مایع و ظرف بیشتر از جاذیه ملکولهای درون مایع باشد، ذرات مایع به ظرف چسبیده و آنرا خیس میکند (شیشه و آب) در حالت برعکس (شیشه و جیوه).</a:t>
            </a:r>
            <a:endParaRPr lang="en-US" cap="none"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075" y="1176337"/>
            <a:ext cx="8705850" cy="4505325"/>
          </a:xfrm>
          <a:prstGeom prst="rect">
            <a:avLst/>
          </a:prstGeom>
        </p:spPr>
      </p:pic>
    </p:spTree>
    <p:extLst>
      <p:ext uri="{BB962C8B-B14F-4D97-AF65-F5344CB8AC3E}">
        <p14:creationId xmlns:p14="http://schemas.microsoft.com/office/powerpoint/2010/main" val="25277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87791" y="661182"/>
            <a:ext cx="10489809" cy="5130017"/>
          </a:xfrm>
        </p:spPr>
        <p:txBody>
          <a:bodyPr/>
          <a:lstStyle/>
          <a:p>
            <a:pPr algn="r" rtl="1"/>
            <a:r>
              <a:rPr lang="fa-IR" b="1" dirty="0">
                <a:cs typeface="B Nazanin" panose="00000400000000000000" pitchFamily="2" charset="-78"/>
              </a:rPr>
              <a:t>اثرات كشش سطحي</a:t>
            </a:r>
            <a:r>
              <a:rPr lang="fa-IR" dirty="0">
                <a:cs typeface="B Nazanin" panose="00000400000000000000" pitchFamily="2" charset="-78"/>
              </a:rPr>
              <a:t> </a:t>
            </a:r>
            <a:endParaRPr lang="en-US" dirty="0" smtClean="0">
              <a:cs typeface="B Nazanin" panose="00000400000000000000" pitchFamily="2" charset="-78"/>
            </a:endParaRPr>
          </a:p>
          <a:p>
            <a:pPr algn="r" rtl="1"/>
            <a:r>
              <a:rPr lang="fa-IR" b="1" dirty="0">
                <a:cs typeface="B Nazanin" panose="00000400000000000000" pitchFamily="2" charset="-78"/>
              </a:rPr>
              <a:t>محاسبه فشار نسبي داخلي در قطره، حباب و جت باريك مايع</a:t>
            </a:r>
            <a:r>
              <a:rPr lang="fa-IR" dirty="0">
                <a:cs typeface="B Nazanin" panose="00000400000000000000" pitchFamily="2" charset="-78"/>
              </a:rPr>
              <a:t> </a:t>
            </a:r>
            <a:endParaRPr lang="en-US" dirty="0" smtClean="0">
              <a:cs typeface="B Nazanin" panose="00000400000000000000" pitchFamily="2" charset="-78"/>
            </a:endParaRPr>
          </a:p>
          <a:p>
            <a:pPr algn="r" rtl="1"/>
            <a:r>
              <a:rPr lang="fa-IR" dirty="0">
                <a:cs typeface="B Nazanin" panose="00000400000000000000" pitchFamily="2" charset="-78"/>
              </a:rPr>
              <a:t>كشش سطحي باعث ميشود كه فشار داخلي قطرات، حبابها و جتها ي باريك </a:t>
            </a:r>
            <a:r>
              <a:rPr lang="fa-IR" dirty="0" smtClean="0">
                <a:cs typeface="B Nazanin" panose="00000400000000000000" pitchFamily="2" charset="-78"/>
              </a:rPr>
              <a:t>مايع</a:t>
            </a:r>
            <a:r>
              <a:rPr lang="en-US" dirty="0" smtClean="0">
                <a:cs typeface="B Nazanin" panose="00000400000000000000" pitchFamily="2" charset="-78"/>
              </a:rPr>
              <a:t> </a:t>
            </a:r>
            <a:r>
              <a:rPr lang="fa-IR" dirty="0" smtClean="0">
                <a:cs typeface="B Nazanin" panose="00000400000000000000" pitchFamily="2" charset="-78"/>
              </a:rPr>
              <a:t>از </a:t>
            </a:r>
            <a:r>
              <a:rPr lang="fa-IR" dirty="0">
                <a:cs typeface="B Nazanin" panose="00000400000000000000" pitchFamily="2" charset="-78"/>
              </a:rPr>
              <a:t>فشار محيط بيشتر باشد به عبارت ديگر، كشش سطحي باعث مـيشـود تـادر </a:t>
            </a:r>
            <a:r>
              <a:rPr lang="fa-IR" dirty="0" smtClean="0">
                <a:cs typeface="B Nazanin" panose="00000400000000000000" pitchFamily="2" charset="-78"/>
              </a:rPr>
              <a:t>داخـل</a:t>
            </a:r>
            <a:r>
              <a:rPr lang="en-US" dirty="0" smtClean="0">
                <a:cs typeface="B Nazanin" panose="00000400000000000000" pitchFamily="2" charset="-78"/>
              </a:rPr>
              <a:t> </a:t>
            </a:r>
            <a:r>
              <a:rPr lang="fa-IR" dirty="0" smtClean="0">
                <a:cs typeface="B Nazanin" panose="00000400000000000000" pitchFamily="2" charset="-78"/>
              </a:rPr>
              <a:t>قطره</a:t>
            </a:r>
            <a:r>
              <a:rPr lang="fa-IR" dirty="0">
                <a:cs typeface="B Nazanin" panose="00000400000000000000" pitchFamily="2" charset="-78"/>
              </a:rPr>
              <a:t>، حباب وجتهاي مايع، فشار نسبي ايجاد </a:t>
            </a:r>
            <a:r>
              <a:rPr lang="fa-IR" dirty="0" smtClean="0">
                <a:cs typeface="B Nazanin" panose="00000400000000000000" pitchFamily="2" charset="-78"/>
              </a:rPr>
              <a:t>شود</a:t>
            </a:r>
            <a:endParaRPr lang="en-US" dirty="0" smtClean="0">
              <a:cs typeface="B Nazanin" panose="00000400000000000000" pitchFamily="2" charset="-78"/>
            </a:endParaRPr>
          </a:p>
          <a:p>
            <a:pPr algn="r" rtl="1"/>
            <a:r>
              <a:rPr lang="fa-IR" dirty="0">
                <a:cs typeface="B Nazanin" panose="00000400000000000000" pitchFamily="2" charset="-78"/>
              </a:rPr>
              <a:t>بنابراين اختلاف فشار داخل </a:t>
            </a:r>
            <a:r>
              <a:rPr lang="fa-IR" dirty="0" smtClean="0">
                <a:cs typeface="B Nazanin" panose="00000400000000000000" pitchFamily="2" charset="-78"/>
              </a:rPr>
              <a:t>وخارج(فشار </a:t>
            </a:r>
            <a:r>
              <a:rPr lang="fa-IR" dirty="0">
                <a:cs typeface="B Nazanin" panose="00000400000000000000" pitchFamily="2" charset="-78"/>
              </a:rPr>
              <a:t>نسبي </a:t>
            </a:r>
            <a:r>
              <a:rPr lang="fa-IR" dirty="0" smtClean="0">
                <a:cs typeface="B Nazanin" panose="00000400000000000000" pitchFamily="2" charset="-78"/>
              </a:rPr>
              <a:t>داخلي) </a:t>
            </a:r>
            <a:r>
              <a:rPr lang="fa-IR" dirty="0">
                <a:cs typeface="B Nazanin" panose="00000400000000000000" pitchFamily="2" charset="-78"/>
              </a:rPr>
              <a:t>يك قطره، حباب </a:t>
            </a:r>
            <a:r>
              <a:rPr lang="fa-IR" dirty="0" smtClean="0">
                <a:cs typeface="B Nazanin" panose="00000400000000000000" pitchFamily="2" charset="-78"/>
              </a:rPr>
              <a:t>وجت</a:t>
            </a:r>
            <a:r>
              <a:rPr lang="en-US" dirty="0" smtClean="0">
                <a:cs typeface="B Nazanin" panose="00000400000000000000" pitchFamily="2" charset="-78"/>
              </a:rPr>
              <a:t> </a:t>
            </a:r>
            <a:r>
              <a:rPr lang="fa-IR" dirty="0" smtClean="0">
                <a:cs typeface="B Nazanin" panose="00000400000000000000" pitchFamily="2" charset="-78"/>
              </a:rPr>
              <a:t>باريك استوانه</a:t>
            </a:r>
            <a:r>
              <a:rPr lang="en-US" dirty="0" smtClean="0">
                <a:cs typeface="B Nazanin" panose="00000400000000000000" pitchFamily="2" charset="-78"/>
              </a:rPr>
              <a:t> </a:t>
            </a:r>
            <a:r>
              <a:rPr lang="fa-IR" dirty="0" smtClean="0">
                <a:cs typeface="B Nazanin" panose="00000400000000000000" pitchFamily="2" charset="-78"/>
              </a:rPr>
              <a:t>اي </a:t>
            </a:r>
            <a:r>
              <a:rPr lang="fa-IR" dirty="0">
                <a:cs typeface="B Nazanin" panose="00000400000000000000" pitchFamily="2" charset="-78"/>
              </a:rPr>
              <a:t>برابر است با: </a:t>
            </a:r>
            <a:br>
              <a:rPr lang="fa-IR" dirty="0">
                <a:cs typeface="B Nazanin" panose="00000400000000000000" pitchFamily="2" charset="-78"/>
              </a:rPr>
            </a:br>
            <a:r>
              <a:rPr lang="fa-IR" dirty="0">
                <a:cs typeface="B Nazanin" panose="00000400000000000000" pitchFamily="2" charset="-78"/>
              </a:rPr>
              <a:t>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3174" y="3226190"/>
            <a:ext cx="2105025" cy="2466975"/>
          </a:xfrm>
          <a:prstGeom prst="rect">
            <a:avLst/>
          </a:prstGeom>
        </p:spPr>
      </p:pic>
    </p:spTree>
    <p:extLst>
      <p:ext uri="{BB962C8B-B14F-4D97-AF65-F5344CB8AC3E}">
        <p14:creationId xmlns:p14="http://schemas.microsoft.com/office/powerpoint/2010/main" val="358915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61182"/>
            <a:ext cx="10363826" cy="5130017"/>
          </a:xfrm>
        </p:spPr>
        <p:txBody>
          <a:bodyPr/>
          <a:lstStyle/>
          <a:p>
            <a:pPr algn="r" rtl="1"/>
            <a:r>
              <a:rPr lang="fa-IR" dirty="0">
                <a:cs typeface="B Nazanin" panose="00000400000000000000" pitchFamily="2" charset="-78"/>
              </a:rPr>
              <a:t>جت </a:t>
            </a:r>
            <a:r>
              <a:rPr lang="fa-IR" dirty="0" smtClean="0">
                <a:cs typeface="B Nazanin" panose="00000400000000000000" pitchFamily="2" charset="-78"/>
              </a:rPr>
              <a:t>جيوه اي </a:t>
            </a:r>
            <a:r>
              <a:rPr lang="fa-IR" dirty="0">
                <a:cs typeface="B Nazanin" panose="00000400000000000000" pitchFamily="2" charset="-78"/>
              </a:rPr>
              <a:t>با مقطع دايره به قطر </a:t>
            </a:r>
            <a:r>
              <a:rPr lang="fa-IR" dirty="0" smtClean="0">
                <a:cs typeface="B Nazanin" panose="00000400000000000000" pitchFamily="2" charset="-78"/>
              </a:rPr>
              <a:t>0/1</a:t>
            </a:r>
            <a:r>
              <a:rPr lang="en-US" i="1" cap="none" dirty="0" smtClean="0">
                <a:cs typeface="B Nazanin" panose="00000400000000000000" pitchFamily="2" charset="-78"/>
              </a:rPr>
              <a:t>mm</a:t>
            </a:r>
            <a:r>
              <a:rPr lang="fa-IR" dirty="0" smtClean="0">
                <a:cs typeface="B Nazanin" panose="00000400000000000000" pitchFamily="2" charset="-78"/>
              </a:rPr>
              <a:t>از </a:t>
            </a:r>
            <a:r>
              <a:rPr lang="fa-IR" dirty="0">
                <a:cs typeface="B Nazanin" panose="00000400000000000000" pitchFamily="2" charset="-78"/>
              </a:rPr>
              <a:t>يـك سـوراخ </a:t>
            </a:r>
            <a:r>
              <a:rPr lang="fa-IR" dirty="0" smtClean="0">
                <a:cs typeface="B Nazanin" panose="00000400000000000000" pitchFamily="2" charset="-78"/>
              </a:rPr>
              <a:t>خـارج ميشود </a:t>
            </a:r>
            <a:r>
              <a:rPr lang="fa-IR" dirty="0">
                <a:cs typeface="B Nazanin" panose="00000400000000000000" pitchFamily="2" charset="-78"/>
              </a:rPr>
              <a:t>اختلاف فشار داخل و خارج جت چقدر است ؟ ضريب كششي سطحي </a:t>
            </a:r>
            <a:r>
              <a:rPr lang="fa-IR" dirty="0" smtClean="0">
                <a:cs typeface="B Nazanin" panose="00000400000000000000" pitchFamily="2" charset="-78"/>
              </a:rPr>
              <a:t>جيـوه در </a:t>
            </a:r>
            <a:r>
              <a:rPr lang="fa-IR" dirty="0">
                <a:cs typeface="B Nazanin" panose="00000400000000000000" pitchFamily="2" charset="-78"/>
              </a:rPr>
              <a:t>اين </a:t>
            </a:r>
            <a:r>
              <a:rPr lang="fa-IR" dirty="0" smtClean="0">
                <a:cs typeface="B Nazanin" panose="00000400000000000000" pitchFamily="2" charset="-78"/>
              </a:rPr>
              <a:t>حالت</a:t>
            </a:r>
            <a:r>
              <a:rPr lang="fa-IR" dirty="0">
                <a:cs typeface="B Nazanin" panose="00000400000000000000" pitchFamily="2" charset="-78"/>
              </a:rPr>
              <a:t> </a:t>
            </a:r>
            <a:r>
              <a:rPr lang="fa-IR" dirty="0" smtClean="0">
                <a:cs typeface="B Nazanin" panose="00000400000000000000" pitchFamily="2" charset="-78"/>
              </a:rPr>
              <a:t>0/51 </a:t>
            </a:r>
            <a:r>
              <a:rPr lang="en-US" dirty="0" smtClean="0">
                <a:cs typeface="B Nazanin" panose="00000400000000000000" pitchFamily="2" charset="-78"/>
              </a:rPr>
              <a:t>N/</a:t>
            </a:r>
            <a:r>
              <a:rPr lang="en-US" cap="none" dirty="0" smtClean="0">
                <a:cs typeface="B Nazanin" panose="00000400000000000000" pitchFamily="2" charset="-78"/>
              </a:rPr>
              <a:t>m</a:t>
            </a:r>
            <a:r>
              <a:rPr lang="fa-IR" dirty="0" smtClean="0">
                <a:cs typeface="B Nazanin" panose="00000400000000000000" pitchFamily="2" charset="-78"/>
              </a:rPr>
              <a:t> است</a:t>
            </a:r>
            <a:r>
              <a:rPr lang="fa-IR" dirty="0">
                <a:cs typeface="B Nazanin" panose="00000400000000000000" pitchFamily="2" charset="-78"/>
              </a:rPr>
              <a:t>؟ </a:t>
            </a:r>
            <a:endParaRPr lang="en-US" dirty="0" smtClean="0">
              <a:cs typeface="B Nazanin" panose="00000400000000000000" pitchFamily="2" charset="-78"/>
            </a:endParaRPr>
          </a:p>
          <a:p>
            <a:pPr algn="r" rtl="1"/>
            <a:endParaRPr lang="en-US" dirty="0">
              <a:cs typeface="B Nazanin" panose="00000400000000000000" pitchFamily="2" charset="-78"/>
            </a:endParaRPr>
          </a:p>
          <a:p>
            <a:pPr algn="r" rtl="1"/>
            <a:endParaRPr lang="en-US" dirty="0" smtClean="0">
              <a:cs typeface="B Nazanin" panose="00000400000000000000" pitchFamily="2" charset="-78"/>
            </a:endParaRPr>
          </a:p>
          <a:p>
            <a:pPr algn="r" rtl="1"/>
            <a:endParaRPr lang="en-US" dirty="0">
              <a:cs typeface="B Nazanin" panose="00000400000000000000" pitchFamily="2" charset="-78"/>
            </a:endParaRPr>
          </a:p>
          <a:p>
            <a:pPr algn="r" rtl="1"/>
            <a:r>
              <a:rPr lang="fa-IR" dirty="0">
                <a:cs typeface="B Nazanin" panose="00000400000000000000" pitchFamily="2" charset="-78"/>
              </a:rPr>
              <a:t>فشار نسبي داخلي يك قطرة كوچك به شـعاع ،</a:t>
            </a:r>
            <a:r>
              <a:rPr lang="en-US" dirty="0" smtClean="0">
                <a:cs typeface="B Nazanin" panose="00000400000000000000" pitchFamily="2" charset="-78"/>
              </a:rPr>
              <a:t>R</a:t>
            </a:r>
            <a:r>
              <a:rPr lang="fa-IR" dirty="0" smtClean="0">
                <a:cs typeface="B Nazanin" panose="00000400000000000000" pitchFamily="2" charset="-78"/>
              </a:rPr>
              <a:t> چنـد </a:t>
            </a:r>
            <a:r>
              <a:rPr lang="fa-IR" dirty="0">
                <a:cs typeface="B Nazanin" panose="00000400000000000000" pitchFamily="2" charset="-78"/>
              </a:rPr>
              <a:t>برابـر </a:t>
            </a:r>
            <a:r>
              <a:rPr lang="fa-IR" dirty="0" smtClean="0">
                <a:cs typeface="B Nazanin" panose="00000400000000000000" pitchFamily="2" charset="-78"/>
              </a:rPr>
              <a:t>فشـار</a:t>
            </a:r>
            <a:r>
              <a:rPr lang="en-US" dirty="0" smtClean="0">
                <a:cs typeface="B Nazanin" panose="00000400000000000000" pitchFamily="2" charset="-78"/>
              </a:rPr>
              <a:t> </a:t>
            </a:r>
            <a:r>
              <a:rPr lang="fa-IR" dirty="0" smtClean="0">
                <a:cs typeface="B Nazanin" panose="00000400000000000000" pitchFamily="2" charset="-78"/>
              </a:rPr>
              <a:t>نسبي </a:t>
            </a:r>
            <a:r>
              <a:rPr lang="fa-IR" dirty="0">
                <a:cs typeface="B Nazanin" panose="00000400000000000000" pitchFamily="2" charset="-78"/>
              </a:rPr>
              <a:t>داخلي يك حباب به شعاع ، </a:t>
            </a:r>
            <a:r>
              <a:rPr lang="fa-IR" dirty="0" smtClean="0">
                <a:cs typeface="B Nazanin" panose="00000400000000000000" pitchFamily="2" charset="-78"/>
              </a:rPr>
              <a:t> </a:t>
            </a:r>
            <a:r>
              <a:rPr lang="en-US" i="1" dirty="0" smtClean="0">
                <a:cs typeface="B Nazanin" panose="00000400000000000000" pitchFamily="2" charset="-78"/>
              </a:rPr>
              <a:t>R</a:t>
            </a:r>
            <a:r>
              <a:rPr lang="fa-IR" dirty="0">
                <a:cs typeface="B Nazanin" panose="00000400000000000000" pitchFamily="2" charset="-78"/>
              </a:rPr>
              <a:t> 2 </a:t>
            </a:r>
            <a:r>
              <a:rPr lang="fa-IR" dirty="0" smtClean="0">
                <a:cs typeface="B Nazanin" panose="00000400000000000000" pitchFamily="2" charset="-78"/>
              </a:rPr>
              <a:t>با </a:t>
            </a:r>
            <a:r>
              <a:rPr lang="fa-IR" dirty="0">
                <a:cs typeface="B Nazanin" panose="00000400000000000000" pitchFamily="2" charset="-78"/>
              </a:rPr>
              <a:t>كشش سطحي يكسان است؟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937" y="1781908"/>
            <a:ext cx="4381500" cy="762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9612" y="4171949"/>
            <a:ext cx="5772150" cy="1619250"/>
          </a:xfrm>
          <a:prstGeom prst="rect">
            <a:avLst/>
          </a:prstGeom>
        </p:spPr>
      </p:pic>
    </p:spTree>
    <p:extLst>
      <p:ext uri="{BB962C8B-B14F-4D97-AF65-F5344CB8AC3E}">
        <p14:creationId xmlns:p14="http://schemas.microsoft.com/office/powerpoint/2010/main" val="391124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73723" y="661182"/>
            <a:ext cx="10503877" cy="5130017"/>
          </a:xfrm>
        </p:spPr>
        <p:txBody>
          <a:bodyPr/>
          <a:lstStyle/>
          <a:p>
            <a:pPr algn="r" rtl="1"/>
            <a:r>
              <a:rPr lang="fa-IR" b="1" dirty="0" smtClean="0">
                <a:cs typeface="B Nazanin" panose="00000400000000000000" pitchFamily="2" charset="-78"/>
              </a:rPr>
              <a:t>مویینگی</a:t>
            </a: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هرگاه یک لوله نازک مویین در سطح آزاد مایع فرو برده شود، به دلیل کشش سطحی و مقدار نسبی نیروهای چسبندگی و پیوستگی، مایع در لوله حرکت میکند.</a:t>
            </a: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اگر نیروی چسبندگی بین ملک.لهای مایع و لوله بیشتر از پیوستگی بین ملکولهای مایع باشد، مایع در لوله مویین بالا رفته و سطح مقعر تشکیل میدهد(صعود آب در لوله مویین شیشه ای)</a:t>
            </a: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اگر نیروی پیوستگی بیشتر باشد، مایع در لوله پایین رفته و تشکیل سطح محدب میدهد(جیوه در لوله مویین شیشه ای)</a:t>
            </a: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190293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61182"/>
            <a:ext cx="10363826" cy="5130017"/>
          </a:xfrm>
        </p:spPr>
        <p:txBody>
          <a:bodyPr/>
          <a:lstStyle/>
          <a:p>
            <a:pPr algn="r" rtl="1"/>
            <a:r>
              <a:rPr lang="fa-IR" b="1" dirty="0" smtClean="0">
                <a:cs typeface="B Nazanin" panose="00000400000000000000" pitchFamily="2" charset="-78"/>
              </a:rPr>
              <a:t>ارتفاع مویینگی</a:t>
            </a:r>
          </a:p>
          <a:p>
            <a:pPr algn="r" rtl="1"/>
            <a:r>
              <a:rPr lang="fa-IR" dirty="0" smtClean="0">
                <a:cs typeface="B Nazanin" panose="00000400000000000000" pitchFamily="2" charset="-78"/>
              </a:rPr>
              <a:t>تعادل مایع در لوله نتیجه تاثیر دو نیروی مخالف یکدیگر است. یکی مولفه قائم در امتداد جدار لوله به طرف بالا و دیگری نیروی وزن مایع به طرف پایین </a:t>
            </a:r>
            <a:endParaRPr lang="en-US"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960" y="2140048"/>
            <a:ext cx="8782050" cy="2971800"/>
          </a:xfrm>
          <a:prstGeom prst="rect">
            <a:avLst/>
          </a:prstGeom>
        </p:spPr>
      </p:pic>
    </p:spTree>
    <p:extLst>
      <p:ext uri="{BB962C8B-B14F-4D97-AF65-F5344CB8AC3E}">
        <p14:creationId xmlns:p14="http://schemas.microsoft.com/office/powerpoint/2010/main" val="119490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61182"/>
            <a:ext cx="10363826" cy="5130017"/>
          </a:xfrm>
        </p:spPr>
        <p:txBody>
          <a:bodyPr/>
          <a:lstStyle/>
          <a:p>
            <a:pPr algn="r" rtl="1"/>
            <a:r>
              <a:rPr lang="fa-IR" dirty="0" smtClean="0">
                <a:cs typeface="B Nazanin" panose="00000400000000000000" pitchFamily="2" charset="-78"/>
              </a:rPr>
              <a:t>پس میتوان نوشت</a:t>
            </a:r>
          </a:p>
          <a:p>
            <a:pPr marL="0" indent="0" algn="ctr" rtl="1">
              <a:buNone/>
            </a:pPr>
            <a:r>
              <a:rPr lang="en-US" dirty="0">
                <a:cs typeface="B Nazanin" panose="00000400000000000000" pitchFamily="2" charset="-78"/>
              </a:rPr>
              <a:t>∑ </a:t>
            </a:r>
            <a:r>
              <a:rPr lang="en-US" dirty="0" err="1" smtClean="0">
                <a:cs typeface="B Nazanin" panose="00000400000000000000" pitchFamily="2" charset="-78"/>
              </a:rPr>
              <a:t>f</a:t>
            </a:r>
            <a:r>
              <a:rPr lang="en-US" cap="none" dirty="0" err="1" smtClean="0">
                <a:cs typeface="B Nazanin" panose="00000400000000000000" pitchFamily="2" charset="-78"/>
              </a:rPr>
              <a:t>y</a:t>
            </a:r>
            <a:r>
              <a:rPr lang="en-US" dirty="0" smtClean="0">
                <a:cs typeface="B Nazanin" panose="00000400000000000000" pitchFamily="2" charset="-78"/>
              </a:rPr>
              <a:t>=0</a:t>
            </a:r>
          </a:p>
          <a:p>
            <a:pPr marL="0" indent="0" algn="ctr" rtl="1">
              <a:buNone/>
            </a:pPr>
            <a:r>
              <a:rPr lang="fa-IR" dirty="0" smtClean="0">
                <a:cs typeface="B Nazanin" panose="00000400000000000000" pitchFamily="2" charset="-78"/>
              </a:rPr>
              <a:t>و بنابراین</a:t>
            </a:r>
            <a:endParaRPr lang="en-US"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212" y="2457450"/>
            <a:ext cx="3457575" cy="1943100"/>
          </a:xfrm>
          <a:prstGeom prst="rect">
            <a:avLst/>
          </a:prstGeom>
        </p:spPr>
      </p:pic>
    </p:spTree>
    <p:extLst>
      <p:ext uri="{BB962C8B-B14F-4D97-AF65-F5344CB8AC3E}">
        <p14:creationId xmlns:p14="http://schemas.microsoft.com/office/powerpoint/2010/main" val="362118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61182"/>
            <a:ext cx="10363826" cy="5130017"/>
          </a:xfrm>
        </p:spPr>
        <p:txBody>
          <a:bodyPr>
            <a:normAutofit/>
          </a:bodyPr>
          <a:lstStyle/>
          <a:p>
            <a:pPr algn="r" rtl="1"/>
            <a:r>
              <a:rPr lang="fa-IR" b="1" cap="none" dirty="0" smtClean="0">
                <a:cs typeface="B Nazanin" panose="00000400000000000000" pitchFamily="2" charset="-78"/>
              </a:rPr>
              <a:t>نکاتی پیرامون مویینگی</a:t>
            </a:r>
          </a:p>
          <a:p>
            <a:pPr algn="r" rtl="1"/>
            <a:r>
              <a:rPr lang="fa-IR" cap="none" dirty="0" smtClean="0">
                <a:cs typeface="B Nazanin" panose="00000400000000000000" pitchFamily="2" charset="-78"/>
              </a:rPr>
              <a:t>با كاهش شعاع در لوله مويين ميزان صعود مويينگي افزايش مييابد </a:t>
            </a:r>
          </a:p>
          <a:p>
            <a:pPr algn="r" rtl="1"/>
            <a:r>
              <a:rPr lang="fa-IR" cap="none" dirty="0" smtClean="0">
                <a:cs typeface="B Nazanin" panose="00000400000000000000" pitchFamily="2" charset="-78"/>
              </a:rPr>
              <a:t>نيروي كشش سطحي و در نتيجه ارتفاع آب در لوله موئين، بستگي به جنس مايع و زاويه تماس آن با لوله و شعاع لوله دارد</a:t>
            </a:r>
          </a:p>
          <a:p>
            <a:pPr algn="r" rtl="1"/>
            <a:r>
              <a:rPr lang="fa-IR" cap="none" dirty="0" smtClean="0">
                <a:cs typeface="B Nazanin" panose="00000400000000000000" pitchFamily="2" charset="-78"/>
              </a:rPr>
              <a:t>هرگاه زاوية تماس(</a:t>
            </a:r>
            <a:r>
              <a:rPr lang="el-GR" cap="none" dirty="0" smtClean="0">
                <a:cs typeface="B Nazanin" panose="00000400000000000000" pitchFamily="2" charset="-78"/>
              </a:rPr>
              <a:t>θ</a:t>
            </a:r>
            <a:r>
              <a:rPr lang="fa-IR" cap="none" dirty="0" smtClean="0">
                <a:cs typeface="B Nazanin" panose="00000400000000000000" pitchFamily="2" charset="-78"/>
              </a:rPr>
              <a:t>) بزرگتر از 90</a:t>
            </a:r>
            <a:r>
              <a:rPr lang="fa-IR" cap="none" dirty="0">
                <a:cs typeface="B Nazanin" panose="00000400000000000000" pitchFamily="2" charset="-78"/>
              </a:rPr>
              <a:t> </a:t>
            </a:r>
            <a:r>
              <a:rPr lang="fa-IR" cap="none" dirty="0" smtClean="0">
                <a:cs typeface="B Nazanin" panose="00000400000000000000" pitchFamily="2" charset="-78"/>
              </a:rPr>
              <a:t>باشد مايع سطح جامـد را تـر نمـيكنـد،براي مثال ميتوان از تماس آب با موم نام برد </a:t>
            </a:r>
          </a:p>
          <a:p>
            <a:pPr algn="r" rtl="1"/>
            <a:r>
              <a:rPr lang="fa-IR" cap="none" dirty="0" smtClean="0">
                <a:cs typeface="B Nazanin" panose="00000400000000000000" pitchFamily="2" charset="-78"/>
              </a:rPr>
              <a:t>هرگاه زاوية تماس(</a:t>
            </a:r>
            <a:r>
              <a:rPr lang="el-GR" cap="none" dirty="0" smtClean="0">
                <a:cs typeface="B Nazanin" panose="00000400000000000000" pitchFamily="2" charset="-78"/>
              </a:rPr>
              <a:t>θ</a:t>
            </a:r>
            <a:r>
              <a:rPr lang="fa-IR" cap="none" dirty="0" smtClean="0">
                <a:cs typeface="B Nazanin" panose="00000400000000000000" pitchFamily="2" charset="-78"/>
              </a:rPr>
              <a:t>) كوچكتر از 90</a:t>
            </a:r>
            <a:r>
              <a:rPr lang="fa-IR" cap="none" dirty="0">
                <a:cs typeface="B Nazanin" panose="00000400000000000000" pitchFamily="2" charset="-78"/>
              </a:rPr>
              <a:t> </a:t>
            </a:r>
            <a:r>
              <a:rPr lang="fa-IR" cap="none" dirty="0" smtClean="0">
                <a:cs typeface="B Nazanin" panose="00000400000000000000" pitchFamily="2" charset="-78"/>
              </a:rPr>
              <a:t>باشد مايع سطح جامد را تر ميكند، براي مثال ميتوان از تماس آب با صابون نام برد </a:t>
            </a:r>
            <a:endParaRPr lang="en-US" cap="none" dirty="0" smtClean="0">
              <a:cs typeface="B Nazanin" panose="00000400000000000000" pitchFamily="2" charset="-78"/>
            </a:endParaRPr>
          </a:p>
          <a:p>
            <a:pPr algn="r" rtl="1"/>
            <a:r>
              <a:rPr lang="fa-IR" dirty="0">
                <a:cs typeface="B Nazanin" panose="00000400000000000000" pitchFamily="2" charset="-78"/>
              </a:rPr>
              <a:t>زاوية تماس آب با يـك سـطح خيلـي تميـز وصـاف </a:t>
            </a:r>
            <a:r>
              <a:rPr lang="fa-IR" dirty="0" smtClean="0">
                <a:cs typeface="B Nazanin" panose="00000400000000000000" pitchFamily="2" charset="-78"/>
              </a:rPr>
              <a:t>راميتوان </a:t>
            </a:r>
            <a:r>
              <a:rPr lang="fa-IR" dirty="0">
                <a:cs typeface="B Nazanin" panose="00000400000000000000" pitchFamily="2" charset="-78"/>
              </a:rPr>
              <a:t>صفر در نظر گرفت </a:t>
            </a:r>
            <a:endParaRPr lang="en-US" cap="none" dirty="0" smtClean="0">
              <a:cs typeface="B Nazanin" panose="00000400000000000000" pitchFamily="2" charset="-78"/>
            </a:endParaRPr>
          </a:p>
          <a:p>
            <a:pPr algn="r" rtl="1"/>
            <a:endParaRPr lang="en-US" cap="none" dirty="0">
              <a:cs typeface="B Nazanin" panose="00000400000000000000" pitchFamily="2" charset="-78"/>
            </a:endParaRPr>
          </a:p>
          <a:p>
            <a:pPr algn="r" rtl="1"/>
            <a:endParaRPr lang="en-US" cap="none" dirty="0" smtClean="0">
              <a:cs typeface="B Nazanin" panose="00000400000000000000" pitchFamily="2" charset="-78"/>
            </a:endParaRPr>
          </a:p>
          <a:p>
            <a:pPr marL="0" indent="0" algn="r" rtl="1">
              <a:buNone/>
            </a:pPr>
            <a:endParaRPr lang="en-US" cap="none"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863" y="3800474"/>
            <a:ext cx="3162300" cy="1990725"/>
          </a:xfrm>
          <a:prstGeom prst="rect">
            <a:avLst/>
          </a:prstGeom>
        </p:spPr>
      </p:pic>
    </p:spTree>
    <p:extLst>
      <p:ext uri="{BB962C8B-B14F-4D97-AF65-F5344CB8AC3E}">
        <p14:creationId xmlns:p14="http://schemas.microsoft.com/office/powerpoint/2010/main" val="369860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61182"/>
            <a:ext cx="10363826" cy="5130017"/>
          </a:xfrm>
        </p:spPr>
        <p:txBody>
          <a:bodyPr/>
          <a:lstStyle/>
          <a:p>
            <a:pPr algn="r" rtl="1"/>
            <a:endParaRPr lang="en-US" cap="none" dirty="0" smtClean="0">
              <a:cs typeface="B Nazanin" panose="00000400000000000000" pitchFamily="2" charset="-78"/>
            </a:endParaRPr>
          </a:p>
          <a:p>
            <a:pPr algn="r" rtl="1"/>
            <a:endParaRPr lang="en-US" cap="none" dirty="0" smtClean="0">
              <a:cs typeface="B Nazanin" panose="00000400000000000000" pitchFamily="2" charset="-78"/>
            </a:endParaRPr>
          </a:p>
          <a:p>
            <a:pPr algn="r" rtl="1"/>
            <a:r>
              <a:rPr lang="fa-IR" cap="none" dirty="0" smtClean="0">
                <a:cs typeface="B Nazanin" panose="00000400000000000000" pitchFamily="2" charset="-78"/>
              </a:rPr>
              <a:t>ميزان صعود بين دو صفحه موازي كه با فاصله </a:t>
            </a:r>
            <a:r>
              <a:rPr lang="en-US" cap="none" dirty="0" smtClean="0">
                <a:cs typeface="B Nazanin" panose="00000400000000000000" pitchFamily="2" charset="-78"/>
              </a:rPr>
              <a:t>d</a:t>
            </a:r>
            <a:r>
              <a:rPr lang="fa-IR" cap="none" dirty="0" smtClean="0">
                <a:cs typeface="B Nazanin" panose="00000400000000000000" pitchFamily="2" charset="-78"/>
              </a:rPr>
              <a:t>از هم قرار گرفته اند</a:t>
            </a:r>
            <a:endParaRPr lang="en-US" cap="none" dirty="0" smtClean="0">
              <a:cs typeface="B Nazanin" panose="00000400000000000000" pitchFamily="2" charset="-78"/>
            </a:endParaRPr>
          </a:p>
          <a:p>
            <a:pPr algn="r" rtl="1"/>
            <a:endParaRPr lang="en-US" cap="none" dirty="0" smtClean="0">
              <a:cs typeface="B Nazanin" panose="00000400000000000000" pitchFamily="2" charset="-78"/>
            </a:endParaRPr>
          </a:p>
          <a:p>
            <a:pPr algn="r" rtl="1"/>
            <a:endParaRPr lang="en-US" cap="none" dirty="0" smtClean="0">
              <a:cs typeface="B Nazanin" panose="00000400000000000000" pitchFamily="2" charset="-78"/>
            </a:endParaRPr>
          </a:p>
          <a:p>
            <a:pPr algn="r" rtl="1"/>
            <a:r>
              <a:rPr lang="fa-IR" cap="none" dirty="0" smtClean="0">
                <a:cs typeface="B Nazanin" panose="00000400000000000000" pitchFamily="2" charset="-78"/>
              </a:rPr>
              <a:t>ميزان صعود بين دو</a:t>
            </a:r>
            <a:r>
              <a:rPr lang="en-US" cap="none" dirty="0" smtClean="0">
                <a:cs typeface="B Nazanin" panose="00000400000000000000" pitchFamily="2" charset="-78"/>
              </a:rPr>
              <a:t> </a:t>
            </a:r>
            <a:r>
              <a:rPr lang="fa-IR" cap="none" dirty="0" smtClean="0">
                <a:cs typeface="B Nazanin" panose="00000400000000000000" pitchFamily="2" charset="-78"/>
              </a:rPr>
              <a:t>لوله هم محور به شعاع های </a:t>
            </a:r>
            <a:r>
              <a:rPr lang="en-US" cap="none" dirty="0" smtClean="0">
                <a:cs typeface="B Nazanin" panose="00000400000000000000" pitchFamily="2" charset="-78"/>
              </a:rPr>
              <a:t>r1</a:t>
            </a:r>
            <a:r>
              <a:rPr lang="fa-IR" cap="none" dirty="0" smtClean="0">
                <a:cs typeface="B Nazanin" panose="00000400000000000000" pitchFamily="2" charset="-78"/>
              </a:rPr>
              <a:t> و </a:t>
            </a:r>
            <a:r>
              <a:rPr lang="en-US" cap="none" dirty="0" smtClean="0">
                <a:cs typeface="B Nazanin" panose="00000400000000000000" pitchFamily="2" charset="-78"/>
              </a:rPr>
              <a:t>r2</a:t>
            </a:r>
            <a:r>
              <a:rPr lang="fa-IR" cap="none" dirty="0" smtClean="0">
                <a:cs typeface="B Nazanin" panose="00000400000000000000" pitchFamily="2" charset="-78"/>
              </a:rPr>
              <a:t> </a:t>
            </a:r>
            <a:br>
              <a:rPr lang="fa-IR" cap="none" dirty="0" smtClean="0">
                <a:cs typeface="B Nazanin" panose="00000400000000000000" pitchFamily="2" charset="-78"/>
              </a:rPr>
            </a:br>
            <a:endParaRPr lang="en-US" cap="none"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187" y="1356800"/>
            <a:ext cx="1704975" cy="9334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973" y="2985868"/>
            <a:ext cx="1704975" cy="914400"/>
          </a:xfrm>
          <a:prstGeom prst="rect">
            <a:avLst/>
          </a:prstGeom>
        </p:spPr>
      </p:pic>
    </p:spTree>
    <p:extLst>
      <p:ext uri="{BB962C8B-B14F-4D97-AF65-F5344CB8AC3E}">
        <p14:creationId xmlns:p14="http://schemas.microsoft.com/office/powerpoint/2010/main" val="70876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18978"/>
            <a:ext cx="10363826" cy="5542671"/>
          </a:xfrm>
        </p:spPr>
        <p:txBody>
          <a:bodyPr/>
          <a:lstStyle/>
          <a:p>
            <a:pPr algn="r" rtl="1"/>
            <a:r>
              <a:rPr lang="fa-IR" dirty="0">
                <a:cs typeface="B Nazanin" panose="00000400000000000000" pitchFamily="2" charset="-78"/>
              </a:rPr>
              <a:t>سيالات نيوتني سيالاتي هستند كه قانون لزجت نيوتن در آنها صدق ميكند ولزجت </a:t>
            </a:r>
            <a:r>
              <a:rPr lang="fa-IR" dirty="0" smtClean="0">
                <a:cs typeface="B Nazanin" panose="00000400000000000000" pitchFamily="2" charset="-78"/>
              </a:rPr>
              <a:t>آنها ثابت </a:t>
            </a:r>
            <a:r>
              <a:rPr lang="fa-IR" dirty="0">
                <a:cs typeface="B Nazanin" panose="00000400000000000000" pitchFamily="2" charset="-78"/>
              </a:rPr>
              <a:t>است. </a:t>
            </a:r>
          </a:p>
          <a:p>
            <a:pPr algn="r" rtl="1"/>
            <a:r>
              <a:rPr lang="fa-IR" dirty="0">
                <a:cs typeface="B Nazanin" panose="00000400000000000000" pitchFamily="2" charset="-78"/>
              </a:rPr>
              <a:t>به عبارت ديگردر سيالات نيوتني بين تغييرات تنش برشـي </a:t>
            </a:r>
            <a:r>
              <a:rPr lang="fa-IR" dirty="0" smtClean="0">
                <a:cs typeface="B Nazanin" panose="00000400000000000000" pitchFamily="2" charset="-78"/>
              </a:rPr>
              <a:t>و </a:t>
            </a:r>
            <a:r>
              <a:rPr lang="fa-IR" dirty="0">
                <a:cs typeface="B Nazanin" panose="00000400000000000000" pitchFamily="2" charset="-78"/>
              </a:rPr>
              <a:t>گراديـان </a:t>
            </a:r>
            <a:r>
              <a:rPr lang="fa-IR" dirty="0" smtClean="0">
                <a:cs typeface="B Nazanin" panose="00000400000000000000" pitchFamily="2" charset="-78"/>
              </a:rPr>
              <a:t>سرعت رابطه خطی وجود دارد و ضریب زاویه این خط ضریب لزجت است.</a:t>
            </a:r>
          </a:p>
          <a:p>
            <a:pPr algn="r" rtl="1"/>
            <a:r>
              <a:rPr lang="fa-IR" dirty="0" smtClean="0">
                <a:cs typeface="B Nazanin" panose="00000400000000000000" pitchFamily="2" charset="-78"/>
              </a:rPr>
              <a:t>مایعات رقیق و گازها از این مورد هستند</a:t>
            </a:r>
          </a:p>
          <a:p>
            <a:pPr algn="r" rtl="1"/>
            <a:endParaRPr lang="fa-IR" dirty="0">
              <a:cs typeface="B Nazanin" panose="00000400000000000000" pitchFamily="2" charset="-78"/>
            </a:endParaRPr>
          </a:p>
          <a:p>
            <a:pPr algn="r" rtl="1"/>
            <a:r>
              <a:rPr lang="fa-IR" dirty="0" smtClean="0">
                <a:cs typeface="B Nazanin" panose="00000400000000000000" pitchFamily="2" charset="-78"/>
              </a:rPr>
              <a:t>سیالات غیرنیوتنی سیالاتی هستند که از قانون لزجت نیوتنی پیروی نمیکنند</a:t>
            </a:r>
          </a:p>
          <a:p>
            <a:pPr algn="r" rtl="1"/>
            <a:r>
              <a:rPr lang="fa-IR" dirty="0" smtClean="0">
                <a:cs typeface="B Nazanin" panose="00000400000000000000" pitchFamily="2" charset="-78"/>
              </a:rPr>
              <a:t> </a:t>
            </a:r>
            <a:r>
              <a:rPr lang="fa-IR" dirty="0">
                <a:cs typeface="B Nazanin" panose="00000400000000000000" pitchFamily="2" charset="-78"/>
              </a:rPr>
              <a:t>بين تغييرات تنش برشـي و گراديـان سرعت رابطه </a:t>
            </a:r>
            <a:r>
              <a:rPr lang="fa-IR" dirty="0" smtClean="0">
                <a:cs typeface="B Nazanin" panose="00000400000000000000" pitchFamily="2" charset="-78"/>
              </a:rPr>
              <a:t>غیرخطی </a:t>
            </a:r>
            <a:r>
              <a:rPr lang="fa-IR" dirty="0">
                <a:cs typeface="B Nazanin" panose="00000400000000000000" pitchFamily="2" charset="-78"/>
              </a:rPr>
              <a:t>وجود </a:t>
            </a:r>
            <a:r>
              <a:rPr lang="fa-IR" dirty="0" smtClean="0">
                <a:cs typeface="B Nazanin" panose="00000400000000000000" pitchFamily="2" charset="-78"/>
              </a:rPr>
              <a:t>دارد</a:t>
            </a:r>
          </a:p>
          <a:p>
            <a:pPr algn="r" rtl="1"/>
            <a:r>
              <a:rPr lang="fa-IR" dirty="0" smtClean="0">
                <a:cs typeface="B Nazanin" panose="00000400000000000000" pitchFamily="2" charset="-78"/>
              </a:rPr>
              <a:t>سیالات غیرنیوتنی مستقل از زمان</a:t>
            </a:r>
          </a:p>
          <a:p>
            <a:pPr algn="r" rtl="1"/>
            <a:r>
              <a:rPr lang="fa-IR" dirty="0" smtClean="0">
                <a:cs typeface="B Nazanin" panose="00000400000000000000" pitchFamily="2" charset="-78"/>
              </a:rPr>
              <a:t>سیالات غیرنیوتنی وابسته به زمان</a:t>
            </a: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117016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61182"/>
            <a:ext cx="10363826" cy="5130017"/>
          </a:xfrm>
        </p:spPr>
        <p:txBody>
          <a:bodyPr/>
          <a:lstStyle/>
          <a:p>
            <a:pPr algn="r" rtl="1"/>
            <a:r>
              <a:rPr lang="fa-IR" cap="none" dirty="0">
                <a:cs typeface="B Nazanin" panose="00000400000000000000" pitchFamily="2" charset="-78"/>
              </a:rPr>
              <a:t>میزان صعود مویینگی بین دو صفحه با فاصله </a:t>
            </a:r>
            <a:r>
              <a:rPr lang="en-US" cap="none" dirty="0">
                <a:cs typeface="B Nazanin" panose="00000400000000000000" pitchFamily="2" charset="-78"/>
              </a:rPr>
              <a:t>d</a:t>
            </a:r>
            <a:r>
              <a:rPr lang="fa-IR" cap="none" dirty="0">
                <a:cs typeface="B Nazanin" panose="00000400000000000000" pitchFamily="2" charset="-78"/>
              </a:rPr>
              <a:t> از هم، نصف صعود در لوله ای به قطر </a:t>
            </a:r>
            <a:r>
              <a:rPr lang="en-US" cap="none" dirty="0">
                <a:cs typeface="B Nazanin" panose="00000400000000000000" pitchFamily="2" charset="-78"/>
              </a:rPr>
              <a:t>d</a:t>
            </a:r>
            <a:r>
              <a:rPr lang="fa-IR" cap="none" dirty="0">
                <a:cs typeface="B Nazanin" panose="00000400000000000000" pitchFamily="2" charset="-78"/>
              </a:rPr>
              <a:t> است</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725" y="1404937"/>
            <a:ext cx="8210550" cy="4048125"/>
          </a:xfrm>
          <a:prstGeom prst="rect">
            <a:avLst/>
          </a:prstGeom>
        </p:spPr>
      </p:pic>
    </p:spTree>
    <p:extLst>
      <p:ext uri="{BB962C8B-B14F-4D97-AF65-F5344CB8AC3E}">
        <p14:creationId xmlns:p14="http://schemas.microsoft.com/office/powerpoint/2010/main" val="136926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61182"/>
            <a:ext cx="10363826" cy="5130017"/>
          </a:xfrm>
        </p:spPr>
        <p:txBody>
          <a:bodyPr/>
          <a:lstStyle/>
          <a:p>
            <a:pPr algn="r" rtl="1"/>
            <a:r>
              <a:rPr lang="fa-IR" cap="none" dirty="0" smtClean="0">
                <a:cs typeface="B Nazanin" panose="00000400000000000000" pitchFamily="2" charset="-78"/>
              </a:rPr>
              <a:t>مثال: </a:t>
            </a:r>
          </a:p>
          <a:p>
            <a:pPr algn="r" rtl="1"/>
            <a:r>
              <a:rPr lang="fa-IR" cap="none" dirty="0" smtClean="0">
                <a:cs typeface="B Nazanin" panose="00000400000000000000" pitchFamily="2" charset="-78"/>
              </a:rPr>
              <a:t>میزان صعود آب در لوله مویین در سطح مشترک (آب-هوا-شیشه) برای زاویه </a:t>
            </a:r>
            <a:r>
              <a:rPr lang="el-GR" cap="none" dirty="0" smtClean="0">
                <a:cs typeface="B Nazanin" panose="00000400000000000000" pitchFamily="2" charset="-78"/>
              </a:rPr>
              <a:t>θ </a:t>
            </a:r>
            <a:r>
              <a:rPr lang="en-US" cap="none" dirty="0" smtClean="0">
                <a:cs typeface="B Nazanin" panose="00000400000000000000" pitchFamily="2" charset="-78"/>
              </a:rPr>
              <a:t>=0</a:t>
            </a:r>
            <a:r>
              <a:rPr lang="fa-IR" cap="none" dirty="0" smtClean="0">
                <a:cs typeface="B Nazanin" panose="00000400000000000000" pitchFamily="2" charset="-78"/>
              </a:rPr>
              <a:t> به دست آورید. شعاع لوله مویین 1 میلیمتر و کشش سطحی 0/0728 نیوتن بر متر است.</a:t>
            </a:r>
            <a:endParaRPr lang="en-US" cap="none"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7125" y="2890837"/>
            <a:ext cx="4857750" cy="1076325"/>
          </a:xfrm>
          <a:prstGeom prst="rect">
            <a:avLst/>
          </a:prstGeom>
        </p:spPr>
      </p:pic>
    </p:spTree>
    <p:extLst>
      <p:ext uri="{BB962C8B-B14F-4D97-AF65-F5344CB8AC3E}">
        <p14:creationId xmlns:p14="http://schemas.microsoft.com/office/powerpoint/2010/main" val="394984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83212" y="661182"/>
            <a:ext cx="10194388" cy="5130017"/>
          </a:xfrm>
        </p:spPr>
        <p:txBody>
          <a:bodyPr/>
          <a:lstStyle/>
          <a:p>
            <a:pPr algn="r" rtl="1"/>
            <a:r>
              <a:rPr lang="fa-IR" b="1" cap="none" dirty="0" smtClean="0">
                <a:cs typeface="B Nazanin" panose="00000400000000000000" pitchFamily="2" charset="-78"/>
              </a:rPr>
              <a:t>کاویتاسیون(</a:t>
            </a:r>
            <a:r>
              <a:rPr lang="en-US" b="1" cap="none" dirty="0" smtClean="0">
                <a:cs typeface="B Nazanin" panose="00000400000000000000" pitchFamily="2" charset="-78"/>
              </a:rPr>
              <a:t>cavitation</a:t>
            </a:r>
            <a:r>
              <a:rPr lang="fa-IR" b="1" cap="none" dirty="0" smtClean="0">
                <a:cs typeface="B Nazanin" panose="00000400000000000000" pitchFamily="2" charset="-78"/>
              </a:rPr>
              <a:t>)</a:t>
            </a:r>
          </a:p>
          <a:p>
            <a:pPr algn="r" rtl="1"/>
            <a:endParaRPr lang="fa-IR" cap="none" dirty="0" smtClean="0">
              <a:cs typeface="B Nazanin" panose="00000400000000000000" pitchFamily="2" charset="-78"/>
            </a:endParaRPr>
          </a:p>
          <a:p>
            <a:pPr algn="r" rtl="1"/>
            <a:r>
              <a:rPr lang="fa-IR" cap="none" dirty="0" smtClean="0">
                <a:cs typeface="B Nazanin" panose="00000400000000000000" pitchFamily="2" charset="-78"/>
              </a:rPr>
              <a:t>هنگامی که در نقاطی از مایع فشار به قدری کاهش یابد که مساوی یا کمتر از فشار بخار میگردد، کاویتاسیون یا خلاءزایی پدید می آید و باعث میشود که مایع سریعا تبخیر گردد(جوش بیاید) و حبابهای کوچک تشکیل گردد.</a:t>
            </a:r>
          </a:p>
          <a:p>
            <a:pPr algn="r" rtl="1"/>
            <a:endParaRPr lang="fa-IR" cap="none" dirty="0">
              <a:cs typeface="B Nazanin" panose="00000400000000000000" pitchFamily="2" charset="-78"/>
            </a:endParaRPr>
          </a:p>
          <a:p>
            <a:pPr algn="r" rtl="1"/>
            <a:r>
              <a:rPr lang="fa-IR" cap="none" dirty="0" smtClean="0">
                <a:cs typeface="B Nazanin" panose="00000400000000000000" pitchFamily="2" charset="-78"/>
              </a:rPr>
              <a:t>این حبابها حرکت کرده و به نقاطی میرسند که در آن فشار بیشتر نسبت به بخار وجود دارد و در آنجا به صورت ناگهانی میترکند.</a:t>
            </a:r>
          </a:p>
          <a:p>
            <a:pPr algn="r" rtl="1"/>
            <a:endParaRPr lang="fa-IR" cap="none" dirty="0">
              <a:cs typeface="B Nazanin" panose="00000400000000000000" pitchFamily="2" charset="-78"/>
            </a:endParaRPr>
          </a:p>
          <a:p>
            <a:pPr algn="r" rtl="1"/>
            <a:r>
              <a:rPr lang="fa-IR" cap="none" dirty="0" smtClean="0">
                <a:cs typeface="B Nazanin" panose="00000400000000000000" pitchFamily="2" charset="-78"/>
              </a:rPr>
              <a:t>اگر کاویتاسیون در نزدیک سطح صورت گیرد، نیروی فشار ایجاد شده از برخورد این فشار با سطح جسم سخت، باعث خسارت به سطح خواهد شد. مانند کاویتاسیون در پمپها، توربین ها و پروانه ها</a:t>
            </a:r>
            <a:endParaRPr lang="en-US" cap="none" dirty="0">
              <a:cs typeface="B Nazanin" panose="00000400000000000000" pitchFamily="2" charset="-78"/>
            </a:endParaRPr>
          </a:p>
        </p:txBody>
      </p:sp>
    </p:spTree>
    <p:extLst>
      <p:ext uri="{BB962C8B-B14F-4D97-AF65-F5344CB8AC3E}">
        <p14:creationId xmlns:p14="http://schemas.microsoft.com/office/powerpoint/2010/main" val="404007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61182"/>
            <a:ext cx="10363826" cy="5130017"/>
          </a:xfrm>
        </p:spPr>
        <p:txBody>
          <a:bodyPr/>
          <a:lstStyle/>
          <a:p>
            <a:pPr algn="r" rtl="1"/>
            <a:r>
              <a:rPr lang="fa-IR" b="1" dirty="0" smtClean="0">
                <a:cs typeface="B Nazanin" panose="00000400000000000000" pitchFamily="2" charset="-78"/>
              </a:rPr>
              <a:t>اصل عدم لغزش و عدم پرش دما</a:t>
            </a:r>
          </a:p>
          <a:p>
            <a:pPr algn="r" rtl="1"/>
            <a:r>
              <a:rPr lang="fa-IR" dirty="0" smtClean="0">
                <a:cs typeface="B Nazanin" panose="00000400000000000000" pitchFamily="2" charset="-78"/>
              </a:rPr>
              <a:t>هرگاه مایعی بر روی یک سطح جامد جاری باشد، خواهان تعادل در سطح جامد است. بنابراین یک مایع در تماس با کف کانال یا جدار لوله، سرعت و درجه حرارت آن را به خود میگیرد.</a:t>
            </a:r>
          </a:p>
          <a:p>
            <a:pPr marL="0" indent="0" algn="r" rtl="1">
              <a:buNone/>
            </a:pPr>
            <a:endParaRPr lang="en-US"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0" y="2667000"/>
            <a:ext cx="2667000" cy="1524000"/>
          </a:xfrm>
          <a:prstGeom prst="rect">
            <a:avLst/>
          </a:prstGeom>
        </p:spPr>
      </p:pic>
    </p:spTree>
    <p:extLst>
      <p:ext uri="{BB962C8B-B14F-4D97-AF65-F5344CB8AC3E}">
        <p14:creationId xmlns:p14="http://schemas.microsoft.com/office/powerpoint/2010/main" val="1358094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61182"/>
            <a:ext cx="10363826" cy="5130017"/>
          </a:xfrm>
        </p:spPr>
        <p:txBody>
          <a:bodyPr>
            <a:normAutofit/>
          </a:bodyPr>
          <a:lstStyle/>
          <a:p>
            <a:pPr algn="r" rtl="1"/>
            <a:r>
              <a:rPr lang="fa-IR" b="1" dirty="0">
                <a:cs typeface="B Nazanin" panose="00000400000000000000" pitchFamily="2" charset="-78"/>
              </a:rPr>
              <a:t>نكات</a:t>
            </a:r>
            <a:r>
              <a:rPr lang="fa-IR" dirty="0">
                <a:cs typeface="B Nazanin" panose="00000400000000000000" pitchFamily="2" charset="-78"/>
              </a:rPr>
              <a:t> </a:t>
            </a:r>
            <a:endParaRPr lang="en-US" dirty="0" smtClean="0">
              <a:cs typeface="B Nazanin" panose="00000400000000000000" pitchFamily="2" charset="-78"/>
            </a:endParaRPr>
          </a:p>
          <a:p>
            <a:pPr algn="r" rtl="1"/>
            <a:r>
              <a:rPr lang="fa-IR" dirty="0">
                <a:cs typeface="B Nazanin" panose="00000400000000000000" pitchFamily="2" charset="-78"/>
              </a:rPr>
              <a:t>اصل عدم لغزش در مورد سيال ايدهآل معتبر نيست زيـرا سـرعت سـيال در تمـاس </a:t>
            </a:r>
            <a:r>
              <a:rPr lang="fa-IR" dirty="0" smtClean="0">
                <a:cs typeface="B Nazanin" panose="00000400000000000000" pitchFamily="2" charset="-78"/>
              </a:rPr>
              <a:t>بـا</a:t>
            </a:r>
            <a:r>
              <a:rPr lang="en-US" dirty="0" smtClean="0">
                <a:cs typeface="B Nazanin" panose="00000400000000000000" pitchFamily="2" charset="-78"/>
              </a:rPr>
              <a:t> </a:t>
            </a:r>
            <a:r>
              <a:rPr lang="fa-IR" dirty="0" smtClean="0">
                <a:cs typeface="B Nazanin" panose="00000400000000000000" pitchFamily="2" charset="-78"/>
              </a:rPr>
              <a:t>جسم </a:t>
            </a:r>
            <a:r>
              <a:rPr lang="fa-IR" dirty="0">
                <a:cs typeface="B Nazanin" panose="00000400000000000000" pitchFamily="2" charset="-78"/>
              </a:rPr>
              <a:t>جامد نظير جدار لوله يا كف كانال صفر </a:t>
            </a:r>
            <a:r>
              <a:rPr lang="fa-IR" dirty="0" smtClean="0">
                <a:cs typeface="B Nazanin" panose="00000400000000000000" pitchFamily="2" charset="-78"/>
              </a:rPr>
              <a:t>نيست</a:t>
            </a:r>
          </a:p>
          <a:p>
            <a:pPr algn="r" rtl="1"/>
            <a:r>
              <a:rPr lang="fa-IR" dirty="0" smtClean="0">
                <a:cs typeface="B Nazanin" panose="00000400000000000000" pitchFamily="2" charset="-78"/>
              </a:rPr>
              <a:t>اصل </a:t>
            </a:r>
            <a:r>
              <a:rPr lang="fa-IR" dirty="0">
                <a:cs typeface="B Nazanin" panose="00000400000000000000" pitchFamily="2" charset="-78"/>
              </a:rPr>
              <a:t>عدم لغزش در مورد گازهـا معتبـر نيسـت زيـرا ميـانگين فاصـلة </a:t>
            </a:r>
            <a:r>
              <a:rPr lang="fa-IR" dirty="0" smtClean="0">
                <a:cs typeface="B Nazanin" panose="00000400000000000000" pitchFamily="2" charset="-78"/>
              </a:rPr>
              <a:t>برخـورد</a:t>
            </a:r>
            <a:r>
              <a:rPr lang="en-US" dirty="0" smtClean="0">
                <a:cs typeface="B Nazanin" panose="00000400000000000000" pitchFamily="2" charset="-78"/>
              </a:rPr>
              <a:t> </a:t>
            </a:r>
            <a:r>
              <a:rPr lang="fa-IR" dirty="0" smtClean="0">
                <a:cs typeface="B Nazanin" panose="00000400000000000000" pitchFamily="2" charset="-78"/>
              </a:rPr>
              <a:t>مولكولها </a:t>
            </a:r>
            <a:r>
              <a:rPr lang="fa-IR" dirty="0">
                <a:cs typeface="B Nazanin" panose="00000400000000000000" pitchFamily="2" charset="-78"/>
              </a:rPr>
              <a:t>با هم زياد است </a:t>
            </a:r>
            <a:endParaRPr lang="en-US" dirty="0" smtClean="0">
              <a:cs typeface="B Nazanin" panose="00000400000000000000" pitchFamily="2" charset="-78"/>
            </a:endParaRP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در </a:t>
            </a:r>
            <a:r>
              <a:rPr lang="fa-IR" dirty="0">
                <a:cs typeface="B Nazanin" panose="00000400000000000000" pitchFamily="2" charset="-78"/>
              </a:rPr>
              <a:t>اين حالت يك سرعت معين لغزش براي گاز نسـبت </a:t>
            </a:r>
            <a:r>
              <a:rPr lang="fa-IR" dirty="0" smtClean="0">
                <a:cs typeface="B Nazanin" panose="00000400000000000000" pitchFamily="2" charset="-78"/>
              </a:rPr>
              <a:t>بـه</a:t>
            </a:r>
            <a:r>
              <a:rPr lang="en-US" dirty="0" smtClean="0">
                <a:cs typeface="B Nazanin" panose="00000400000000000000" pitchFamily="2" charset="-78"/>
              </a:rPr>
              <a:t> </a:t>
            </a:r>
            <a:r>
              <a:rPr lang="fa-IR" dirty="0" smtClean="0">
                <a:cs typeface="B Nazanin" panose="00000400000000000000" pitchFamily="2" charset="-78"/>
              </a:rPr>
              <a:t>جسم </a:t>
            </a:r>
            <a:r>
              <a:rPr lang="fa-IR" dirty="0">
                <a:cs typeface="B Nazanin" panose="00000400000000000000" pitchFamily="2" charset="-78"/>
              </a:rPr>
              <a:t>جامد </a:t>
            </a:r>
            <a:r>
              <a:rPr lang="fa-IR" dirty="0" smtClean="0">
                <a:cs typeface="B Nazanin" panose="00000400000000000000" pitchFamily="2" charset="-78"/>
              </a:rPr>
              <a:t>(جدار لوله) </a:t>
            </a:r>
            <a:r>
              <a:rPr lang="fa-IR" dirty="0">
                <a:cs typeface="B Nazanin" panose="00000400000000000000" pitchFamily="2" charset="-78"/>
              </a:rPr>
              <a:t>وجود خواهد داشت </a:t>
            </a:r>
            <a:endParaRPr lang="fa-IR" dirty="0" smtClean="0">
              <a:cs typeface="B Nazanin" panose="00000400000000000000" pitchFamily="2" charset="-78"/>
            </a:endParaRP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در </a:t>
            </a:r>
            <a:r>
              <a:rPr lang="fa-IR" dirty="0">
                <a:cs typeface="B Nazanin" panose="00000400000000000000" pitchFamily="2" charset="-78"/>
              </a:rPr>
              <a:t>يك محيط متخلخل كه در آن سيال ميتواند نفوذ كند، شرط عدم لغزش </a:t>
            </a:r>
            <a:r>
              <a:rPr lang="fa-IR" dirty="0" smtClean="0">
                <a:cs typeface="B Nazanin" panose="00000400000000000000" pitchFamily="2" charset="-78"/>
              </a:rPr>
              <a:t>براي مولفه </a:t>
            </a:r>
            <a:r>
              <a:rPr lang="fa-IR" dirty="0">
                <a:cs typeface="B Nazanin" panose="00000400000000000000" pitchFamily="2" charset="-78"/>
              </a:rPr>
              <a:t>قائم سرعت معتبر نيست </a:t>
            </a:r>
            <a:endParaRPr lang="fa-IR" dirty="0" smtClean="0">
              <a:cs typeface="B Nazanin" panose="00000400000000000000" pitchFamily="2" charset="-78"/>
            </a:endParaRP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بنابراين </a:t>
            </a:r>
            <a:r>
              <a:rPr lang="fa-IR" dirty="0">
                <a:cs typeface="B Nazanin" panose="00000400000000000000" pitchFamily="2" charset="-78"/>
              </a:rPr>
              <a:t>در يك محيط متخلخل نظير بستر </a:t>
            </a:r>
            <a:r>
              <a:rPr lang="fa-IR" dirty="0" smtClean="0">
                <a:cs typeface="B Nazanin" panose="00000400000000000000" pitchFamily="2" charset="-78"/>
              </a:rPr>
              <a:t>رودخانه هـا سرعت مماسی برابر با صفر و سرعت قائم غیر صفراست </a:t>
            </a:r>
            <a:endParaRPr lang="en-US" dirty="0">
              <a:cs typeface="B Nazanin" panose="00000400000000000000" pitchFamily="2" charset="-78"/>
            </a:endParaRPr>
          </a:p>
        </p:txBody>
      </p:sp>
    </p:spTree>
    <p:extLst>
      <p:ext uri="{BB962C8B-B14F-4D97-AF65-F5344CB8AC3E}">
        <p14:creationId xmlns:p14="http://schemas.microsoft.com/office/powerpoint/2010/main" val="15540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61182"/>
            <a:ext cx="10363826" cy="5130017"/>
          </a:xfrm>
        </p:spPr>
        <p:txBody>
          <a:bodyPr/>
          <a:lstStyle/>
          <a:p>
            <a:pPr algn="r" rtl="1"/>
            <a:endParaRPr lang="en-US" dirty="0"/>
          </a:p>
        </p:txBody>
      </p:sp>
    </p:spTree>
    <p:extLst>
      <p:ext uri="{BB962C8B-B14F-4D97-AF65-F5344CB8AC3E}">
        <p14:creationId xmlns:p14="http://schemas.microsoft.com/office/powerpoint/2010/main" val="969253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61182"/>
            <a:ext cx="10363826" cy="5130017"/>
          </a:xfrm>
        </p:spPr>
        <p:txBody>
          <a:bodyPr/>
          <a:lstStyle/>
          <a:p>
            <a:pPr algn="r" rtl="1"/>
            <a:endParaRPr lang="en-US" dirty="0"/>
          </a:p>
        </p:txBody>
      </p:sp>
    </p:spTree>
    <p:extLst>
      <p:ext uri="{BB962C8B-B14F-4D97-AF65-F5344CB8AC3E}">
        <p14:creationId xmlns:p14="http://schemas.microsoft.com/office/powerpoint/2010/main" val="3898738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18978"/>
            <a:ext cx="10363826" cy="5542671"/>
          </a:xfrm>
        </p:spPr>
        <p:txBody>
          <a:bodyPr>
            <a:normAutofit/>
          </a:bodyPr>
          <a:lstStyle/>
          <a:p>
            <a:pPr algn="r" rtl="1"/>
            <a:r>
              <a:rPr lang="fa-IR" b="1" cap="none" dirty="0" smtClean="0">
                <a:cs typeface="B Nazanin" panose="00000400000000000000" pitchFamily="2" charset="-78"/>
              </a:rPr>
              <a:t>سیالات غیرنیوتنی مستقل از زمان</a:t>
            </a:r>
          </a:p>
          <a:p>
            <a:pPr algn="r" rtl="1"/>
            <a:r>
              <a:rPr lang="fa-IR" cap="none" dirty="0" smtClean="0">
                <a:cs typeface="B Nazanin" panose="00000400000000000000" pitchFamily="2" charset="-78"/>
              </a:rPr>
              <a:t>در سيالا ت غيرنيوتني لزجت ظاهري در هر لحظةمعين به زمان بسـتگي نـدارد</a:t>
            </a:r>
          </a:p>
          <a:p>
            <a:pPr algn="r" rtl="1"/>
            <a:r>
              <a:rPr lang="fa-IR" cap="none" dirty="0" smtClean="0">
                <a:cs typeface="B Nazanin" panose="00000400000000000000" pitchFamily="2" charset="-78"/>
              </a:rPr>
              <a:t>از این نوع سيالات ميتوان سيالات پلاستيك، شبه پلاستيك و منبسط شونده را نام برد </a:t>
            </a:r>
          </a:p>
          <a:p>
            <a:pPr algn="r" rtl="1"/>
            <a:r>
              <a:rPr lang="fa-IR" cap="none" dirty="0" smtClean="0">
                <a:cs typeface="B Nazanin" panose="00000400000000000000" pitchFamily="2" charset="-78"/>
              </a:rPr>
              <a:t>پلاستيكها داراي تنش تسليم معين </a:t>
            </a:r>
            <a:r>
              <a:rPr lang="el-GR" cap="none" dirty="0" smtClean="0">
                <a:cs typeface="B Nazanin" panose="00000400000000000000" pitchFamily="2" charset="-78"/>
              </a:rPr>
              <a:t>τ 0 </a:t>
            </a:r>
            <a:r>
              <a:rPr lang="fa-IR" cap="none" dirty="0" smtClean="0">
                <a:cs typeface="B Nazanin" panose="00000400000000000000" pitchFamily="2" charset="-78"/>
              </a:rPr>
              <a:t> ميباشند تـا بـه جريـان درآينـد </a:t>
            </a:r>
            <a:endParaRPr lang="en-US" cap="none" dirty="0" smtClean="0">
              <a:cs typeface="B Nazanin" panose="00000400000000000000" pitchFamily="2" charset="-78"/>
            </a:endParaRPr>
          </a:p>
          <a:p>
            <a:pPr algn="r" rtl="1"/>
            <a:r>
              <a:rPr lang="fa-IR" cap="none" dirty="0" smtClean="0">
                <a:cs typeface="B Nazanin" panose="00000400000000000000" pitchFamily="2" charset="-78"/>
              </a:rPr>
              <a:t>بر اساس رابطه زیر </a:t>
            </a:r>
            <a:br>
              <a:rPr lang="fa-IR" cap="none" dirty="0" smtClean="0">
                <a:cs typeface="B Nazanin" panose="00000400000000000000" pitchFamily="2" charset="-78"/>
              </a:rPr>
            </a:br>
            <a:r>
              <a:rPr lang="fa-IR" b="1" cap="none" dirty="0" smtClean="0">
                <a:cs typeface="B Nazanin" panose="00000400000000000000" pitchFamily="2" charset="-78"/>
              </a:rPr>
              <a:t/>
            </a:r>
            <a:br>
              <a:rPr lang="fa-IR" b="1" cap="none" dirty="0" smtClean="0">
                <a:cs typeface="B Nazanin" panose="00000400000000000000" pitchFamily="2" charset="-78"/>
              </a:rPr>
            </a:br>
            <a:r>
              <a:rPr lang="fa-IR" cap="none" dirty="0" smtClean="0">
                <a:cs typeface="B Nazanin" panose="00000400000000000000" pitchFamily="2" charset="-78"/>
              </a:rPr>
              <a:t/>
            </a:r>
            <a:br>
              <a:rPr lang="fa-IR" cap="none" dirty="0" smtClean="0">
                <a:cs typeface="B Nazanin" panose="00000400000000000000" pitchFamily="2" charset="-78"/>
              </a:rPr>
            </a:br>
            <a:endParaRPr lang="en-US" cap="none" dirty="0" smtClean="0">
              <a:cs typeface="B Nazanin" panose="00000400000000000000" pitchFamily="2" charset="-78"/>
            </a:endParaRPr>
          </a:p>
          <a:p>
            <a:pPr algn="r" rtl="1"/>
            <a:r>
              <a:rPr lang="fa-IR" cap="none" dirty="0" smtClean="0">
                <a:cs typeface="B Nazanin" panose="00000400000000000000" pitchFamily="2" charset="-78"/>
              </a:rPr>
              <a:t>كه در آن </a:t>
            </a:r>
            <a:r>
              <a:rPr lang="en-US" i="1" cap="none" dirty="0" smtClean="0">
                <a:cs typeface="B Nazanin" panose="00000400000000000000" pitchFamily="2" charset="-78"/>
              </a:rPr>
              <a:t>n</a:t>
            </a:r>
            <a:r>
              <a:rPr lang="en-US" cap="none" dirty="0" smtClean="0">
                <a:cs typeface="B Nazanin" panose="00000400000000000000" pitchFamily="2" charset="-78"/>
              </a:rPr>
              <a:t>, </a:t>
            </a:r>
            <a:r>
              <a:rPr lang="el-GR" cap="none" dirty="0" smtClean="0">
                <a:cs typeface="B Nazanin" panose="00000400000000000000" pitchFamily="2" charset="-78"/>
              </a:rPr>
              <a:t>μ,τ</a:t>
            </a:r>
            <a:r>
              <a:rPr lang="en-US" cap="none" dirty="0">
                <a:cs typeface="B Nazanin" panose="00000400000000000000" pitchFamily="2" charset="-78"/>
              </a:rPr>
              <a:t>0</a:t>
            </a:r>
            <a:r>
              <a:rPr lang="fa-IR" cap="none" dirty="0" smtClean="0">
                <a:cs typeface="B Nazanin" panose="00000400000000000000" pitchFamily="2" charset="-78"/>
              </a:rPr>
              <a:t> مقادير ثابت هستند </a:t>
            </a:r>
            <a:endParaRPr lang="en-US" cap="none" dirty="0" smtClean="0">
              <a:cs typeface="B Nazanin" panose="00000400000000000000" pitchFamily="2" charset="-78"/>
            </a:endParaRPr>
          </a:p>
          <a:p>
            <a:pPr algn="r" rtl="1"/>
            <a:r>
              <a:rPr lang="fa-IR" cap="none" dirty="0" smtClean="0">
                <a:cs typeface="B Nazanin" panose="00000400000000000000" pitchFamily="2" charset="-78"/>
              </a:rPr>
              <a:t>اگر رابطه </a:t>
            </a:r>
            <a:r>
              <a:rPr lang="en-US" cap="none" dirty="0" err="1" smtClean="0">
                <a:cs typeface="B Nazanin" panose="00000400000000000000" pitchFamily="2" charset="-78"/>
              </a:rPr>
              <a:t>dV</a:t>
            </a:r>
            <a:r>
              <a:rPr lang="en-US" cap="none" dirty="0" smtClean="0">
                <a:cs typeface="B Nazanin" panose="00000400000000000000" pitchFamily="2" charset="-78"/>
              </a:rPr>
              <a:t>/</a:t>
            </a:r>
            <a:r>
              <a:rPr lang="en-US" cap="none" dirty="0" err="1" smtClean="0">
                <a:cs typeface="B Nazanin" panose="00000400000000000000" pitchFamily="2" charset="-78"/>
              </a:rPr>
              <a:t>dy</a:t>
            </a:r>
            <a:r>
              <a:rPr lang="fa-IR" cap="none" dirty="0" smtClean="0">
                <a:cs typeface="B Nazanin" panose="00000400000000000000" pitchFamily="2" charset="-78"/>
              </a:rPr>
              <a:t> و </a:t>
            </a:r>
            <a:r>
              <a:rPr lang="el-GR" cap="none" dirty="0">
                <a:cs typeface="B Nazanin" panose="00000400000000000000" pitchFamily="2" charset="-78"/>
              </a:rPr>
              <a:t>τ 0 </a:t>
            </a:r>
            <a:r>
              <a:rPr lang="fa-IR" cap="none" dirty="0" smtClean="0">
                <a:cs typeface="B Nazanin" panose="00000400000000000000" pitchFamily="2" charset="-78"/>
              </a:rPr>
              <a:t> رابطه خطی ثابت وجود داشته باشد، از نوع پلاستیک ایده ال است.</a:t>
            </a:r>
          </a:p>
          <a:p>
            <a:pPr algn="r" rtl="1"/>
            <a:r>
              <a:rPr lang="fa-IR" cap="none" dirty="0" smtClean="0">
                <a:cs typeface="B Nazanin" panose="00000400000000000000" pitchFamily="2" charset="-78"/>
              </a:rPr>
              <a:t>اگر </a:t>
            </a:r>
            <a:r>
              <a:rPr lang="en-US" cap="none" dirty="0" smtClean="0">
                <a:cs typeface="B Nazanin" panose="00000400000000000000" pitchFamily="2" charset="-78"/>
              </a:rPr>
              <a:t>n=1</a:t>
            </a:r>
            <a:r>
              <a:rPr lang="fa-IR" cap="none" dirty="0" smtClean="0">
                <a:cs typeface="B Nazanin" panose="00000400000000000000" pitchFamily="2" charset="-78"/>
              </a:rPr>
              <a:t> باشد جسم را پلاستیک بینگهام گویند</a:t>
            </a:r>
            <a:br>
              <a:rPr lang="fa-IR" cap="none" dirty="0" smtClean="0">
                <a:cs typeface="B Nazanin" panose="00000400000000000000" pitchFamily="2" charset="-78"/>
              </a:rPr>
            </a:br>
            <a:endParaRPr lang="en-US" cap="none"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087" y="2875963"/>
            <a:ext cx="1981200" cy="1028700"/>
          </a:xfrm>
          <a:prstGeom prst="rect">
            <a:avLst/>
          </a:prstGeom>
        </p:spPr>
      </p:pic>
    </p:spTree>
    <p:extLst>
      <p:ext uri="{BB962C8B-B14F-4D97-AF65-F5344CB8AC3E}">
        <p14:creationId xmlns:p14="http://schemas.microsoft.com/office/powerpoint/2010/main" val="212433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18978"/>
            <a:ext cx="10363826" cy="5542671"/>
          </a:xfrm>
        </p:spPr>
        <p:txBody>
          <a:bodyPr>
            <a:normAutofit/>
          </a:bodyPr>
          <a:lstStyle/>
          <a:p>
            <a:pPr algn="r" rtl="1"/>
            <a:r>
              <a:rPr lang="fa-IR" cap="none" dirty="0" smtClean="0">
                <a:cs typeface="B Nazanin" panose="00000400000000000000" pitchFamily="2" charset="-78"/>
              </a:rPr>
              <a:t>تنش برشي بحراني سيال است ومادامي كه تنش اعمالي از آن تجـاوز نكنـد، سيال به حركت در نخواهد آمد؛ مانند (خمير دندان، پارافين و لجن فاضلابها)</a:t>
            </a:r>
          </a:p>
          <a:p>
            <a:pPr algn="r" rtl="1"/>
            <a:endParaRPr lang="fa-IR" b="1" cap="none" dirty="0" smtClean="0">
              <a:cs typeface="B Nazanin" panose="00000400000000000000" pitchFamily="2" charset="-78"/>
            </a:endParaRPr>
          </a:p>
          <a:p>
            <a:pPr algn="r" rtl="1"/>
            <a:endParaRPr lang="fa-IR" b="1" cap="none" dirty="0">
              <a:cs typeface="B Nazanin" panose="00000400000000000000" pitchFamily="2" charset="-78"/>
            </a:endParaRPr>
          </a:p>
          <a:p>
            <a:pPr algn="r" rtl="1"/>
            <a:r>
              <a:rPr lang="fa-IR" b="1" cap="none" dirty="0" smtClean="0">
                <a:cs typeface="B Nazanin" panose="00000400000000000000" pitchFamily="2" charset="-78"/>
              </a:rPr>
              <a:t>شبه پلاستيك</a:t>
            </a:r>
            <a:r>
              <a:rPr lang="fa-IR" cap="none" dirty="0" smtClean="0">
                <a:cs typeface="B Nazanin" panose="00000400000000000000" pitchFamily="2" charset="-78"/>
              </a:rPr>
              <a:t> </a:t>
            </a:r>
          </a:p>
          <a:p>
            <a:pPr algn="r" rtl="1"/>
            <a:endParaRPr lang="fa-IR" cap="none" dirty="0" smtClean="0">
              <a:cs typeface="B Nazanin" panose="00000400000000000000" pitchFamily="2" charset="-78"/>
            </a:endParaRPr>
          </a:p>
          <a:p>
            <a:pPr algn="r" rtl="1"/>
            <a:r>
              <a:rPr lang="fa-IR" cap="none" dirty="0" smtClean="0">
                <a:cs typeface="B Nazanin" panose="00000400000000000000" pitchFamily="2" charset="-78"/>
              </a:rPr>
              <a:t>سيالي است كه با افزايش تنش برشي، مقاومت (لزجت ديناميكي ) </a:t>
            </a:r>
            <a:r>
              <a:rPr lang="el-GR" cap="none" dirty="0" smtClean="0">
                <a:cs typeface="B Nazanin" panose="00000400000000000000" pitchFamily="2" charset="-78"/>
              </a:rPr>
              <a:t>μ</a:t>
            </a:r>
            <a:r>
              <a:rPr lang="fa-IR" cap="none" dirty="0" smtClean="0">
                <a:cs typeface="B Nazanin" panose="00000400000000000000" pitchFamily="2" charset="-78"/>
              </a:rPr>
              <a:t> آن كاهش مي يابد </a:t>
            </a:r>
          </a:p>
          <a:p>
            <a:pPr algn="r" rtl="1"/>
            <a:endParaRPr lang="fa-IR" cap="none" dirty="0" smtClean="0">
              <a:cs typeface="B Nazanin" panose="00000400000000000000" pitchFamily="2" charset="-78"/>
            </a:endParaRPr>
          </a:p>
          <a:p>
            <a:pPr algn="r" rtl="1"/>
            <a:r>
              <a:rPr lang="fa-IR" cap="none" dirty="0" smtClean="0">
                <a:cs typeface="B Nazanin" panose="00000400000000000000" pitchFamily="2" charset="-78"/>
              </a:rPr>
              <a:t>اين دسته از سيالات قادر به تحمل هيچگونه تنش برشي نيستند و لزجت آنها بـا افزايش گراديان سـرعت، كـاهش مـييابـد؛ ماننـد خميـر كاغـذ، گـل، شـير سـيمان و محلولهاي كلوئيدي. </a:t>
            </a:r>
            <a:endParaRPr lang="en-US" cap="none" dirty="0">
              <a:cs typeface="B Nazanin" panose="00000400000000000000" pitchFamily="2" charset="-78"/>
            </a:endParaRPr>
          </a:p>
        </p:txBody>
      </p:sp>
    </p:spTree>
    <p:extLst>
      <p:ext uri="{BB962C8B-B14F-4D97-AF65-F5344CB8AC3E}">
        <p14:creationId xmlns:p14="http://schemas.microsoft.com/office/powerpoint/2010/main" val="13336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18978"/>
            <a:ext cx="10363826" cy="5542671"/>
          </a:xfrm>
        </p:spPr>
        <p:txBody>
          <a:bodyPr>
            <a:normAutofit fontScale="92500" lnSpcReduction="10000"/>
          </a:bodyPr>
          <a:lstStyle/>
          <a:p>
            <a:pPr algn="r" rtl="1"/>
            <a:r>
              <a:rPr lang="fa-IR" b="1" cap="none" dirty="0" smtClean="0">
                <a:cs typeface="B Nazanin" panose="00000400000000000000" pitchFamily="2" charset="-78"/>
              </a:rPr>
              <a:t>سيال اتساعي يا منبسط شونده</a:t>
            </a:r>
            <a:r>
              <a:rPr lang="fa-IR" cap="none" dirty="0" smtClean="0">
                <a:cs typeface="B Nazanin" panose="00000400000000000000" pitchFamily="2" charset="-78"/>
              </a:rPr>
              <a:t> (</a:t>
            </a:r>
            <a:r>
              <a:rPr lang="en-US" cap="none" dirty="0" smtClean="0">
                <a:cs typeface="B Nazanin" panose="00000400000000000000" pitchFamily="2" charset="-78"/>
              </a:rPr>
              <a:t>dilatant </a:t>
            </a:r>
            <a:r>
              <a:rPr lang="fa-IR" cap="none" dirty="0" smtClean="0">
                <a:cs typeface="B Nazanin" panose="00000400000000000000" pitchFamily="2" charset="-78"/>
              </a:rPr>
              <a:t>)</a:t>
            </a:r>
          </a:p>
          <a:p>
            <a:pPr algn="r" rtl="1"/>
            <a:r>
              <a:rPr lang="fa-IR" cap="none" dirty="0" smtClean="0">
                <a:cs typeface="B Nazanin" panose="00000400000000000000" pitchFamily="2" charset="-78"/>
              </a:rPr>
              <a:t>سيالاتي منبسط شونده سيالاتي هستند كه بـا افـزايش تـنش برشـي، مقاومـت (لزجـت ديناميكي ) </a:t>
            </a:r>
            <a:r>
              <a:rPr lang="el-GR" cap="none" dirty="0" smtClean="0">
                <a:cs typeface="B Nazanin" panose="00000400000000000000" pitchFamily="2" charset="-78"/>
              </a:rPr>
              <a:t>μ</a:t>
            </a:r>
            <a:r>
              <a:rPr lang="fa-IR" cap="none" dirty="0" smtClean="0">
                <a:cs typeface="B Nazanin" panose="00000400000000000000" pitchFamily="2" charset="-78"/>
              </a:rPr>
              <a:t> آن بيشتر ميشود و در اين قبيل سيالات لزجت با افزايش گراديان سرعت، افزايش مييابد </a:t>
            </a:r>
          </a:p>
          <a:p>
            <a:pPr algn="r" rtl="1"/>
            <a:r>
              <a:rPr lang="fa-IR" cap="none" dirty="0" smtClean="0">
                <a:cs typeface="B Nazanin" panose="00000400000000000000" pitchFamily="2" charset="-78"/>
              </a:rPr>
              <a:t>مانند تودة ماسه بسيار ريز يا سوسپانسيون ماسه و نشاسته </a:t>
            </a:r>
          </a:p>
          <a:p>
            <a:pPr algn="r" rtl="1"/>
            <a:endParaRPr lang="fa-IR" cap="none" dirty="0">
              <a:cs typeface="B Nazanin" panose="00000400000000000000" pitchFamily="2" charset="-78"/>
            </a:endParaRPr>
          </a:p>
          <a:p>
            <a:pPr algn="r" rtl="1"/>
            <a:endParaRPr lang="fa-IR" cap="none" dirty="0" smtClean="0">
              <a:cs typeface="B Nazanin" panose="00000400000000000000" pitchFamily="2" charset="-78"/>
            </a:endParaRPr>
          </a:p>
          <a:p>
            <a:pPr algn="r" rtl="1"/>
            <a:r>
              <a:rPr lang="fa-IR" b="1" dirty="0">
                <a:cs typeface="B Nazanin" panose="00000400000000000000" pitchFamily="2" charset="-78"/>
              </a:rPr>
              <a:t>سيالات غيرنيوتني وابسته به زمان</a:t>
            </a:r>
            <a:r>
              <a:rPr lang="fa-IR" dirty="0">
                <a:cs typeface="B Nazanin" panose="00000400000000000000" pitchFamily="2" charset="-78"/>
              </a:rPr>
              <a:t> </a:t>
            </a:r>
            <a:endParaRPr lang="fa-IR" dirty="0" smtClean="0">
              <a:cs typeface="B Nazanin" panose="00000400000000000000" pitchFamily="2" charset="-78"/>
            </a:endParaRPr>
          </a:p>
          <a:p>
            <a:pPr algn="r" rtl="1"/>
            <a:r>
              <a:rPr lang="fa-IR" dirty="0">
                <a:cs typeface="B Nazanin" panose="00000400000000000000" pitchFamily="2" charset="-78"/>
              </a:rPr>
              <a:t>از اين سيالات ميتوان به دو نوع سيال تيكسوتروپيك و ويسكوالاستيك اشاره كرد </a:t>
            </a:r>
            <a:endParaRPr lang="en-US" dirty="0" smtClean="0">
              <a:cs typeface="B Nazanin" panose="00000400000000000000" pitchFamily="2" charset="-78"/>
            </a:endParaRPr>
          </a:p>
          <a:p>
            <a:pPr algn="r" rtl="1"/>
            <a:r>
              <a:rPr lang="fa-IR" b="1" dirty="0">
                <a:cs typeface="B Nazanin" panose="00000400000000000000" pitchFamily="2" charset="-78"/>
              </a:rPr>
              <a:t>سيالات تيكسوتروپيك يا ژلاتين</a:t>
            </a:r>
            <a:r>
              <a:rPr lang="fa-IR" dirty="0">
                <a:cs typeface="B Nazanin" panose="00000400000000000000" pitchFamily="2" charset="-78"/>
              </a:rPr>
              <a:t> </a:t>
            </a:r>
            <a:endParaRPr lang="en-US" dirty="0" smtClean="0">
              <a:cs typeface="B Nazanin" panose="00000400000000000000" pitchFamily="2" charset="-78"/>
            </a:endParaRPr>
          </a:p>
          <a:p>
            <a:pPr algn="r" rtl="1"/>
            <a:r>
              <a:rPr lang="fa-IR" dirty="0">
                <a:cs typeface="B Nazanin" panose="00000400000000000000" pitchFamily="2" charset="-78"/>
              </a:rPr>
              <a:t>سيالي است كه با گذشت زمان رقيق شده ولزجت آن با افـزايش تـنش برشـي </a:t>
            </a:r>
            <a:r>
              <a:rPr lang="fa-IR" dirty="0" smtClean="0">
                <a:cs typeface="B Nazanin" panose="00000400000000000000" pitchFamily="2" charset="-78"/>
              </a:rPr>
              <a:t>كـاهش</a:t>
            </a:r>
            <a:r>
              <a:rPr lang="en-US" dirty="0" smtClean="0">
                <a:cs typeface="B Nazanin" panose="00000400000000000000" pitchFamily="2" charset="-78"/>
              </a:rPr>
              <a:t> </a:t>
            </a:r>
            <a:r>
              <a:rPr lang="fa-IR" dirty="0" smtClean="0">
                <a:cs typeface="B Nazanin" panose="00000400000000000000" pitchFamily="2" charset="-78"/>
              </a:rPr>
              <a:t>مييابد</a:t>
            </a:r>
            <a:r>
              <a:rPr lang="fa-IR" dirty="0">
                <a:cs typeface="B Nazanin" panose="00000400000000000000" pitchFamily="2" charset="-78"/>
              </a:rPr>
              <a:t>. مانند: </a:t>
            </a:r>
            <a:r>
              <a:rPr lang="fa-IR" dirty="0" smtClean="0">
                <a:cs typeface="B Nazanin" panose="00000400000000000000" pitchFamily="2" charset="-78"/>
              </a:rPr>
              <a:t>ژله</a:t>
            </a:r>
            <a:r>
              <a:rPr lang="en-US" dirty="0" smtClean="0">
                <a:cs typeface="B Nazanin" panose="00000400000000000000" pitchFamily="2" charset="-78"/>
              </a:rPr>
              <a:t> </a:t>
            </a:r>
            <a:r>
              <a:rPr lang="fa-IR" dirty="0" smtClean="0">
                <a:cs typeface="B Nazanin" panose="00000400000000000000" pitchFamily="2" charset="-78"/>
              </a:rPr>
              <a:t>ها</a:t>
            </a:r>
            <a:r>
              <a:rPr lang="fa-IR" dirty="0">
                <a:cs typeface="B Nazanin" panose="00000400000000000000" pitchFamily="2" charset="-78"/>
              </a:rPr>
              <a:t>، رنگها و جوهر چاپ </a:t>
            </a:r>
            <a:endParaRPr lang="en-US" dirty="0" smtClean="0">
              <a:cs typeface="B Nazanin" panose="00000400000000000000" pitchFamily="2" charset="-78"/>
            </a:endParaRPr>
          </a:p>
          <a:p>
            <a:pPr algn="r" rtl="1"/>
            <a:r>
              <a:rPr lang="fa-IR" b="1" dirty="0">
                <a:cs typeface="B Nazanin" panose="00000400000000000000" pitchFamily="2" charset="-78"/>
              </a:rPr>
              <a:t>سيال ويسكوالاستيك</a:t>
            </a:r>
            <a:r>
              <a:rPr lang="fa-IR" dirty="0">
                <a:cs typeface="B Nazanin" panose="00000400000000000000" pitchFamily="2" charset="-78"/>
              </a:rPr>
              <a:t> </a:t>
            </a:r>
            <a:endParaRPr lang="en-US" dirty="0" smtClean="0">
              <a:cs typeface="B Nazanin" panose="00000400000000000000" pitchFamily="2" charset="-78"/>
            </a:endParaRPr>
          </a:p>
          <a:p>
            <a:pPr algn="r" rtl="1"/>
            <a:r>
              <a:rPr lang="fa-IR" dirty="0">
                <a:cs typeface="B Nazanin" panose="00000400000000000000" pitchFamily="2" charset="-78"/>
              </a:rPr>
              <a:t>سيالي است كه در تنش برشي ثابت، با گذشت زمان غلـيظ مـيشـود هماننـد </a:t>
            </a:r>
            <a:r>
              <a:rPr lang="fa-IR" dirty="0" smtClean="0">
                <a:cs typeface="B Nazanin" panose="00000400000000000000" pitchFamily="2" charset="-78"/>
              </a:rPr>
              <a:t>سـيالات</a:t>
            </a:r>
            <a:r>
              <a:rPr lang="en-US" dirty="0" smtClean="0">
                <a:cs typeface="B Nazanin" panose="00000400000000000000" pitchFamily="2" charset="-78"/>
              </a:rPr>
              <a:t> </a:t>
            </a:r>
            <a:r>
              <a:rPr lang="fa-IR" dirty="0" smtClean="0">
                <a:cs typeface="B Nazanin" panose="00000400000000000000" pitchFamily="2" charset="-78"/>
              </a:rPr>
              <a:t>غيرنيوتني </a:t>
            </a:r>
            <a:r>
              <a:rPr lang="fa-IR" dirty="0">
                <a:cs typeface="B Nazanin" panose="00000400000000000000" pitchFamily="2" charset="-78"/>
              </a:rPr>
              <a:t>عمل ميكنند و هنگامي كه تنش برشي ناگهان تغيير ميكند مانند </a:t>
            </a:r>
            <a:r>
              <a:rPr lang="fa-IR" dirty="0" smtClean="0">
                <a:cs typeface="B Nazanin" panose="00000400000000000000" pitchFamily="2" charset="-78"/>
              </a:rPr>
              <a:t>پلاستيكهـا</a:t>
            </a:r>
            <a:r>
              <a:rPr lang="en-US" dirty="0" smtClean="0">
                <a:cs typeface="B Nazanin" panose="00000400000000000000" pitchFamily="2" charset="-78"/>
              </a:rPr>
              <a:t> </a:t>
            </a:r>
            <a:r>
              <a:rPr lang="fa-IR" dirty="0" smtClean="0">
                <a:cs typeface="B Nazanin" panose="00000400000000000000" pitchFamily="2" charset="-78"/>
              </a:rPr>
              <a:t>عمل </a:t>
            </a:r>
            <a:r>
              <a:rPr lang="fa-IR" dirty="0">
                <a:cs typeface="B Nazanin" panose="00000400000000000000" pitchFamily="2" charset="-78"/>
              </a:rPr>
              <a:t>ميكنند </a:t>
            </a:r>
            <a:endParaRPr lang="en-US" cap="none" dirty="0">
              <a:cs typeface="B Nazanin" panose="00000400000000000000" pitchFamily="2" charset="-78"/>
            </a:endParaRPr>
          </a:p>
        </p:txBody>
      </p:sp>
    </p:spTree>
    <p:extLst>
      <p:ext uri="{BB962C8B-B14F-4D97-AF65-F5344CB8AC3E}">
        <p14:creationId xmlns:p14="http://schemas.microsoft.com/office/powerpoint/2010/main" val="404195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18978"/>
            <a:ext cx="10363826" cy="5542671"/>
          </a:xfrm>
        </p:spPr>
        <p:txBody>
          <a:bodyPr/>
          <a:lstStyle/>
          <a:p>
            <a:pPr algn="r" rtl="1"/>
            <a:r>
              <a:rPr lang="fa-IR" dirty="0" smtClean="0">
                <a:cs typeface="B Nazanin" panose="00000400000000000000" pitchFamily="2" charset="-78"/>
              </a:rPr>
              <a:t>به</a:t>
            </a:r>
            <a:r>
              <a:rPr lang="en-US" dirty="0" smtClean="0">
                <a:cs typeface="B Nazanin" panose="00000400000000000000" pitchFamily="2" charset="-78"/>
              </a:rPr>
              <a:t> </a:t>
            </a:r>
            <a:r>
              <a:rPr lang="fa-IR" dirty="0" smtClean="0">
                <a:cs typeface="B Nazanin" panose="00000400000000000000" pitchFamily="2" charset="-78"/>
              </a:rPr>
              <a:t>طور </a:t>
            </a:r>
            <a:r>
              <a:rPr lang="fa-IR" dirty="0">
                <a:cs typeface="B Nazanin" panose="00000400000000000000" pitchFamily="2" charset="-78"/>
              </a:rPr>
              <a:t>كلي حالتهاي ذكر شده را ميتوان با معادله كلي زير بيان نمود </a:t>
            </a:r>
            <a:r>
              <a:rPr lang="fa-IR" dirty="0"/>
              <a:t/>
            </a:r>
            <a:br>
              <a:rPr lang="fa-IR" dirty="0"/>
            </a:b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981" y="1334818"/>
            <a:ext cx="4619625" cy="26479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881" y="1775240"/>
            <a:ext cx="6134100" cy="4067175"/>
          </a:xfrm>
          <a:prstGeom prst="rect">
            <a:avLst/>
          </a:prstGeom>
        </p:spPr>
      </p:pic>
    </p:spTree>
    <p:extLst>
      <p:ext uri="{BB962C8B-B14F-4D97-AF65-F5344CB8AC3E}">
        <p14:creationId xmlns:p14="http://schemas.microsoft.com/office/powerpoint/2010/main" val="141078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18978"/>
            <a:ext cx="10363826" cy="5542671"/>
          </a:xfrm>
        </p:spPr>
        <p:txBody>
          <a:bodyPr>
            <a:normAutofit/>
          </a:bodyPr>
          <a:lstStyle/>
          <a:p>
            <a:pPr algn="r" rtl="1"/>
            <a:r>
              <a:rPr lang="fa-IR" b="1" cap="none" dirty="0" smtClean="0">
                <a:cs typeface="B Nazanin" panose="00000400000000000000" pitchFamily="2" charset="-78"/>
              </a:rPr>
              <a:t>حجم</a:t>
            </a:r>
            <a:r>
              <a:rPr lang="fa-IR" cap="none" dirty="0" smtClean="0">
                <a:cs typeface="B Nazanin" panose="00000400000000000000" pitchFamily="2" charset="-78"/>
              </a:rPr>
              <a:t> (</a:t>
            </a:r>
            <a:r>
              <a:rPr lang="en-US" cap="none" dirty="0" smtClean="0">
                <a:cs typeface="B Nazanin" panose="00000400000000000000" pitchFamily="2" charset="-78"/>
              </a:rPr>
              <a:t>volume</a:t>
            </a:r>
            <a:r>
              <a:rPr lang="fa-IR" cap="none" dirty="0" smtClean="0">
                <a:cs typeface="B Nazanin" panose="00000400000000000000" pitchFamily="2" charset="-78"/>
              </a:rPr>
              <a:t>)</a:t>
            </a:r>
          </a:p>
          <a:p>
            <a:pPr algn="r" rtl="1"/>
            <a:r>
              <a:rPr lang="fa-IR" cap="none" dirty="0" smtClean="0">
                <a:cs typeface="B Nazanin" panose="00000400000000000000" pitchFamily="2" charset="-78"/>
              </a:rPr>
              <a:t>حجم يك جسم عبارت است از فضايي كه آن جسـم اشـغال مـيكنـد </a:t>
            </a:r>
          </a:p>
          <a:p>
            <a:pPr algn="r" rtl="1"/>
            <a:endParaRPr lang="fa-IR" cap="none" dirty="0" smtClean="0">
              <a:cs typeface="B Nazanin" panose="00000400000000000000" pitchFamily="2" charset="-78"/>
            </a:endParaRPr>
          </a:p>
          <a:p>
            <a:pPr algn="r" rtl="1"/>
            <a:r>
              <a:rPr lang="fa-IR" cap="none" dirty="0" smtClean="0">
                <a:cs typeface="B Nazanin" panose="00000400000000000000" pitchFamily="2" charset="-78"/>
              </a:rPr>
              <a:t>از آنجـايي كـه مولكولهاي سازنده جامدها و مايعات به همديگر چسبيده اند (</a:t>
            </a:r>
            <a:r>
              <a:rPr lang="en-US" cap="none" dirty="0" smtClean="0">
                <a:cs typeface="B Nazanin" panose="00000400000000000000" pitchFamily="2" charset="-78"/>
              </a:rPr>
              <a:t>cohesive </a:t>
            </a:r>
            <a:r>
              <a:rPr lang="fa-IR" cap="none" dirty="0" smtClean="0">
                <a:cs typeface="B Nazanin" panose="00000400000000000000" pitchFamily="2" charset="-78"/>
              </a:rPr>
              <a:t>)، حجم اشغال شـده، بـه ظـرف حـاوي آنهـا بسـتگي نـدارد </a:t>
            </a:r>
          </a:p>
          <a:p>
            <a:pPr algn="r" rtl="1"/>
            <a:endParaRPr lang="fa-IR" cap="none" dirty="0" smtClean="0">
              <a:cs typeface="B Nazanin" panose="00000400000000000000" pitchFamily="2" charset="-78"/>
            </a:endParaRPr>
          </a:p>
          <a:p>
            <a:pPr algn="r" rtl="1"/>
            <a:r>
              <a:rPr lang="fa-IR" cap="none" dirty="0" smtClean="0">
                <a:cs typeface="B Nazanin" panose="00000400000000000000" pitchFamily="2" charset="-78"/>
              </a:rPr>
              <a:t>ولـي در مـورد گازهـا كـه مولكولهايشان </a:t>
            </a:r>
            <a:r>
              <a:rPr lang="en-US" cap="none" dirty="0" smtClean="0">
                <a:cs typeface="B Nazanin" panose="00000400000000000000" pitchFamily="2" charset="-78"/>
              </a:rPr>
              <a:t>cohesive </a:t>
            </a:r>
            <a:r>
              <a:rPr lang="fa-IR" cap="none" dirty="0" smtClean="0">
                <a:cs typeface="B Nazanin" panose="00000400000000000000" pitchFamily="2" charset="-78"/>
              </a:rPr>
              <a:t> نيستند چنين چيزي درست نيست و حجـم آنهـا برابـر فضـاي داخلي ظرف حاويشان ميباشد. </a:t>
            </a:r>
            <a:br>
              <a:rPr lang="fa-IR" cap="none" dirty="0" smtClean="0">
                <a:cs typeface="B Nazanin" panose="00000400000000000000" pitchFamily="2" charset="-78"/>
              </a:rPr>
            </a:br>
            <a:endParaRPr lang="fa-IR" cap="none" dirty="0" smtClean="0">
              <a:cs typeface="B Nazanin" panose="00000400000000000000" pitchFamily="2" charset="-78"/>
            </a:endParaRPr>
          </a:p>
          <a:p>
            <a:pPr algn="r" rtl="1"/>
            <a:r>
              <a:rPr lang="fa-IR" dirty="0" smtClean="0">
                <a:cs typeface="B Nazanin" panose="00000400000000000000" pitchFamily="2" charset="-78"/>
              </a:rPr>
              <a:t>واحد </a:t>
            </a:r>
            <a:r>
              <a:rPr lang="fa-IR" dirty="0">
                <a:cs typeface="B Nazanin" panose="00000400000000000000" pitchFamily="2" charset="-78"/>
              </a:rPr>
              <a:t>حجم، متـر مكعـب اسـت </a:t>
            </a:r>
            <a:r>
              <a:rPr lang="fa-IR" dirty="0" smtClean="0">
                <a:cs typeface="B Nazanin" panose="00000400000000000000" pitchFamily="2" charset="-78"/>
              </a:rPr>
              <a:t>ولـي چون </a:t>
            </a:r>
            <a:r>
              <a:rPr lang="fa-IR" dirty="0">
                <a:cs typeface="B Nazanin" panose="00000400000000000000" pitchFamily="2" charset="-78"/>
              </a:rPr>
              <a:t>در اغلب موارد اين واحد بسيار بزرگ است معمولاً بجـاي آن از واحـد </a:t>
            </a:r>
            <a:r>
              <a:rPr lang="fa-IR" dirty="0" smtClean="0">
                <a:cs typeface="B Nazanin" panose="00000400000000000000" pitchFamily="2" charset="-78"/>
              </a:rPr>
              <a:t>ليتـر(</a:t>
            </a:r>
            <a:r>
              <a:rPr lang="en-US" dirty="0" smtClean="0">
                <a:cs typeface="B Nazanin" panose="00000400000000000000" pitchFamily="2" charset="-78"/>
              </a:rPr>
              <a:t>l</a:t>
            </a:r>
            <a:r>
              <a:rPr lang="fa-IR" dirty="0" smtClean="0">
                <a:cs typeface="B Nazanin" panose="00000400000000000000" pitchFamily="2" charset="-78"/>
              </a:rPr>
              <a:t>)</a:t>
            </a:r>
            <a:r>
              <a:rPr lang="fa-IR" dirty="0">
                <a:cs typeface="B Nazanin" panose="00000400000000000000" pitchFamily="2" charset="-78"/>
              </a:rPr>
              <a:t> استفاده ميكنند </a:t>
            </a:r>
            <a:br>
              <a:rPr lang="fa-IR" dirty="0">
                <a:cs typeface="B Nazanin" panose="00000400000000000000" pitchFamily="2" charset="-78"/>
              </a:rPr>
            </a:br>
            <a:endParaRPr lang="en-US" cap="none" dirty="0">
              <a:cs typeface="B Nazanin" panose="00000400000000000000" pitchFamily="2" charset="-78"/>
            </a:endParaRPr>
          </a:p>
        </p:txBody>
      </p:sp>
    </p:spTree>
    <p:extLst>
      <p:ext uri="{BB962C8B-B14F-4D97-AF65-F5344CB8AC3E}">
        <p14:creationId xmlns:p14="http://schemas.microsoft.com/office/powerpoint/2010/main" val="158014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18978"/>
            <a:ext cx="10363826" cy="5542671"/>
          </a:xfrm>
        </p:spPr>
        <p:txBody>
          <a:bodyPr>
            <a:normAutofit/>
          </a:bodyPr>
          <a:lstStyle/>
          <a:p>
            <a:pPr algn="r" rtl="1"/>
            <a:r>
              <a:rPr lang="fa-IR" b="1" dirty="0">
                <a:cs typeface="B Nazanin" panose="00000400000000000000" pitchFamily="2" charset="-78"/>
              </a:rPr>
              <a:t>جرم مخصوص يا چگالي جرم يا دانسيته</a:t>
            </a:r>
            <a:r>
              <a:rPr lang="fa-IR" dirty="0">
                <a:cs typeface="B Nazanin" panose="00000400000000000000" pitchFamily="2" charset="-78"/>
              </a:rPr>
              <a:t> </a:t>
            </a:r>
            <a:endParaRPr lang="fa-IR" dirty="0" smtClean="0">
              <a:cs typeface="B Nazanin" panose="00000400000000000000" pitchFamily="2" charset="-78"/>
            </a:endParaRPr>
          </a:p>
          <a:p>
            <a:pPr algn="r" rtl="1"/>
            <a:r>
              <a:rPr lang="fa-IR" dirty="0">
                <a:cs typeface="B Nazanin" panose="00000400000000000000" pitchFamily="2" charset="-78"/>
              </a:rPr>
              <a:t>نسبت جرم به حجم يك سيال را جرم مخصوص يا چگالي آن سيال گوينـد و آن را </a:t>
            </a:r>
            <a:r>
              <a:rPr lang="fa-IR" dirty="0" smtClean="0">
                <a:cs typeface="B Nazanin" panose="00000400000000000000" pitchFamily="2" charset="-78"/>
              </a:rPr>
              <a:t>بـا</a:t>
            </a:r>
            <a:r>
              <a:rPr lang="fa-IR" dirty="0">
                <a:cs typeface="B Nazanin" panose="00000400000000000000" pitchFamily="2" charset="-78"/>
              </a:rPr>
              <a:t> </a:t>
            </a:r>
            <a:r>
              <a:rPr lang="el-GR" cap="none" dirty="0" smtClean="0">
                <a:cs typeface="B Nazanin" panose="00000400000000000000" pitchFamily="2" charset="-78"/>
              </a:rPr>
              <a:t>ρ </a:t>
            </a:r>
            <a:r>
              <a:rPr lang="fa-IR" dirty="0" smtClean="0">
                <a:cs typeface="B Nazanin" panose="00000400000000000000" pitchFamily="2" charset="-78"/>
              </a:rPr>
              <a:t> نشان </a:t>
            </a:r>
            <a:r>
              <a:rPr lang="fa-IR" dirty="0">
                <a:cs typeface="B Nazanin" panose="00000400000000000000" pitchFamily="2" charset="-78"/>
              </a:rPr>
              <a:t>ميدهند واز رابطه زير محاسبه ميشود </a:t>
            </a:r>
            <a:endParaRPr lang="fa-IR" dirty="0" smtClean="0">
              <a:cs typeface="B Nazanin" panose="00000400000000000000" pitchFamily="2" charset="-78"/>
            </a:endParaRPr>
          </a:p>
          <a:p>
            <a:pPr marL="0" indent="0" algn="ctr" rtl="1">
              <a:buNone/>
            </a:pPr>
            <a:r>
              <a:rPr lang="el-GR" cap="none" dirty="0">
                <a:cs typeface="B Nazanin" panose="00000400000000000000" pitchFamily="2" charset="-78"/>
              </a:rPr>
              <a:t>ρ</a:t>
            </a:r>
            <a:r>
              <a:rPr lang="en-US" dirty="0" smtClean="0">
                <a:cs typeface="B Nazanin" panose="00000400000000000000" pitchFamily="2" charset="-78"/>
              </a:rPr>
              <a:t>=m/v</a:t>
            </a:r>
          </a:p>
          <a:p>
            <a:pPr algn="r" rtl="1"/>
            <a:r>
              <a:rPr lang="fa-IR" dirty="0">
                <a:cs typeface="B Nazanin" panose="00000400000000000000" pitchFamily="2" charset="-78"/>
              </a:rPr>
              <a:t>مقدار جرم مخصوص آب در فشار اسـتاندارد ودمـاي 4درجـه سـانتيگـراد در </a:t>
            </a:r>
            <a:r>
              <a:rPr lang="fa-IR" dirty="0" smtClean="0">
                <a:cs typeface="B Nazanin" panose="00000400000000000000" pitchFamily="2" charset="-78"/>
              </a:rPr>
              <a:t>سيستم </a:t>
            </a:r>
            <a:r>
              <a:rPr lang="en-US" dirty="0" smtClean="0">
                <a:cs typeface="B Nazanin" panose="00000400000000000000" pitchFamily="2" charset="-78"/>
              </a:rPr>
              <a:t>SI</a:t>
            </a:r>
            <a:r>
              <a:rPr lang="fa-IR" dirty="0" smtClean="0">
                <a:cs typeface="B Nazanin" panose="00000400000000000000" pitchFamily="2" charset="-78"/>
              </a:rPr>
              <a:t> برابر با 1000 کیلوگرم بر متر مکعب یا 1/94 اسلاگ بر فوت مکعب است</a:t>
            </a:r>
          </a:p>
          <a:p>
            <a:pPr algn="r" rtl="1"/>
            <a:r>
              <a:rPr lang="fa-IR" dirty="0">
                <a:cs typeface="B Nazanin" panose="00000400000000000000" pitchFamily="2" charset="-78"/>
              </a:rPr>
              <a:t>جرم مخصوص نشاندهنده نزديكي مولكولهاي يك ماده به يكديگر ميباشد </a:t>
            </a:r>
            <a:r>
              <a:rPr lang="fa-IR" dirty="0" smtClean="0">
                <a:cs typeface="B Nazanin" panose="00000400000000000000" pitchFamily="2" charset="-78"/>
              </a:rPr>
              <a:t>يـا بعبارتي </a:t>
            </a:r>
            <a:r>
              <a:rPr lang="fa-IR" dirty="0">
                <a:cs typeface="B Nazanin" panose="00000400000000000000" pitchFamily="2" charset="-78"/>
              </a:rPr>
              <a:t>شـاخص تـراكم آن محسـوب مـيشـود </a:t>
            </a:r>
            <a:endParaRPr lang="fa-IR" dirty="0" smtClean="0">
              <a:cs typeface="B Nazanin" panose="00000400000000000000" pitchFamily="2" charset="-78"/>
            </a:endParaRPr>
          </a:p>
          <a:p>
            <a:pPr algn="r" rtl="1"/>
            <a:r>
              <a:rPr lang="fa-IR" dirty="0" smtClean="0">
                <a:cs typeface="B Nazanin" panose="00000400000000000000" pitchFamily="2" charset="-78"/>
              </a:rPr>
              <a:t> </a:t>
            </a:r>
            <a:r>
              <a:rPr lang="fa-IR" dirty="0">
                <a:cs typeface="B Nazanin" panose="00000400000000000000" pitchFamily="2" charset="-78"/>
              </a:rPr>
              <a:t>چگـالي گازهـا </a:t>
            </a:r>
            <a:r>
              <a:rPr lang="fa-IR" dirty="0" smtClean="0">
                <a:cs typeface="B Nazanin" panose="00000400000000000000" pitchFamily="2" charset="-78"/>
              </a:rPr>
              <a:t>ازمايعـات وجامدات </a:t>
            </a:r>
            <a:r>
              <a:rPr lang="fa-IR" dirty="0">
                <a:cs typeface="B Nazanin" panose="00000400000000000000" pitchFamily="2" charset="-78"/>
              </a:rPr>
              <a:t>كمتر است </a:t>
            </a:r>
            <a:endParaRPr lang="fa-IR" dirty="0" smtClean="0">
              <a:cs typeface="B Nazanin" panose="00000400000000000000" pitchFamily="2" charset="-78"/>
            </a:endParaRPr>
          </a:p>
          <a:p>
            <a:pPr algn="r" rtl="1"/>
            <a:r>
              <a:rPr lang="fa-IR" dirty="0">
                <a:cs typeface="B Nazanin" panose="00000400000000000000" pitchFamily="2" charset="-78"/>
              </a:rPr>
              <a:t>جرم مخصوص مايعات وگازها با افزايش دما، كاهش مييابد. </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176428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Droplet</Template>
  <TotalTime>552</TotalTime>
  <Words>2458</Words>
  <Application>Microsoft Office PowerPoint</Application>
  <PresentationFormat>Widescreen</PresentationFormat>
  <Paragraphs>207</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B Nazanin</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VAIO</dc:creator>
  <cp:lastModifiedBy>VAIO</cp:lastModifiedBy>
  <cp:revision>59</cp:revision>
  <dcterms:created xsi:type="dcterms:W3CDTF">2018-04-27T15:50:38Z</dcterms:created>
  <dcterms:modified xsi:type="dcterms:W3CDTF">2019-04-15T21:41:16Z</dcterms:modified>
</cp:coreProperties>
</file>